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804" r:id="rId12"/>
    <p:sldMasterId id="2147483816" r:id="rId13"/>
  </p:sldMasterIdLst>
  <p:notesMasterIdLst>
    <p:notesMasterId r:id="rId45"/>
  </p:notesMasterIdLst>
  <p:sldIdLst>
    <p:sldId id="256" r:id="rId14"/>
    <p:sldId id="264" r:id="rId15"/>
    <p:sldId id="265" r:id="rId16"/>
    <p:sldId id="268" r:id="rId17"/>
    <p:sldId id="266" r:id="rId18"/>
    <p:sldId id="276" r:id="rId19"/>
    <p:sldId id="277" r:id="rId20"/>
    <p:sldId id="284" r:id="rId21"/>
    <p:sldId id="281" r:id="rId22"/>
    <p:sldId id="291" r:id="rId23"/>
    <p:sldId id="292" r:id="rId24"/>
    <p:sldId id="282" r:id="rId25"/>
    <p:sldId id="287" r:id="rId26"/>
    <p:sldId id="272" r:id="rId27"/>
    <p:sldId id="290" r:id="rId28"/>
    <p:sldId id="285" r:id="rId29"/>
    <p:sldId id="286" r:id="rId30"/>
    <p:sldId id="269" r:id="rId31"/>
    <p:sldId id="259" r:id="rId32"/>
    <p:sldId id="261" r:id="rId33"/>
    <p:sldId id="270" r:id="rId34"/>
    <p:sldId id="262" r:id="rId35"/>
    <p:sldId id="271" r:id="rId36"/>
    <p:sldId id="274" r:id="rId37"/>
    <p:sldId id="275" r:id="rId38"/>
    <p:sldId id="278" r:id="rId39"/>
    <p:sldId id="279" r:id="rId40"/>
    <p:sldId id="280" r:id="rId41"/>
    <p:sldId id="258" r:id="rId42"/>
    <p:sldId id="293" r:id="rId43"/>
    <p:sldId id="288" r:id="rId44"/>
  </p:sldIdLst>
  <p:sldSz cx="12192000" cy="6858000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0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presProps" Target="presProps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ABE649-55C0-4732-898A-86BD03B65FEE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</dgm:pt>
    <dgm:pt modelId="{A60620AB-EA86-413D-BE9B-307CBCE54B22}">
      <dgm:prSet phldrT="[Текст]" custT="1"/>
      <dgm:spPr>
        <a:noFill/>
        <a:ln>
          <a:solidFill>
            <a:srgbClr val="002060"/>
          </a:solidFill>
        </a:ln>
      </dgm:spPr>
      <dgm:t>
        <a:bodyPr/>
        <a:lstStyle/>
        <a:p>
          <a:r>
            <a:rPr lang="ru-RU" sz="2500" b="1" dirty="0" smtClean="0">
              <a:solidFill>
                <a:srgbClr val="C00000"/>
              </a:solidFill>
            </a:rPr>
            <a:t>Тенденция </a:t>
          </a:r>
        </a:p>
        <a:p>
          <a:r>
            <a:rPr lang="ru-RU" sz="2500" dirty="0" smtClean="0">
              <a:solidFill>
                <a:schemeClr val="tx1"/>
              </a:solidFill>
            </a:rPr>
            <a:t>1) направление развития, склонности, стремления; </a:t>
          </a:r>
        </a:p>
        <a:p>
          <a:r>
            <a:rPr lang="ru-RU" sz="2500" dirty="0" smtClean="0">
              <a:solidFill>
                <a:schemeClr val="tx1"/>
              </a:solidFill>
            </a:rPr>
            <a:t>2) предвзятая, односторонняя мысль, навязываемая кому-либо.</a:t>
          </a:r>
        </a:p>
        <a:p>
          <a:endParaRPr lang="ru-RU" sz="2500" dirty="0" smtClean="0">
            <a:solidFill>
              <a:schemeClr val="tx1"/>
            </a:solidFill>
          </a:endParaRPr>
        </a:p>
        <a:p>
          <a:r>
            <a:rPr lang="ru-RU" sz="2000" i="1" dirty="0" smtClean="0">
              <a:solidFill>
                <a:schemeClr val="tx1"/>
              </a:solidFill>
            </a:rPr>
            <a:t>Словарь иностранных слов.- Комлев Н.Г., 2006. </a:t>
          </a:r>
          <a:endParaRPr lang="ru-RU" sz="2000" i="1" dirty="0">
            <a:solidFill>
              <a:schemeClr val="tx1"/>
            </a:solidFill>
          </a:endParaRPr>
        </a:p>
      </dgm:t>
    </dgm:pt>
    <dgm:pt modelId="{C2ECD5B2-FCA5-46FC-B37A-77E9347B7695}" type="parTrans" cxnId="{45E6B963-A537-4138-870A-5B96EB676BE8}">
      <dgm:prSet/>
      <dgm:spPr/>
      <dgm:t>
        <a:bodyPr/>
        <a:lstStyle/>
        <a:p>
          <a:endParaRPr lang="ru-RU"/>
        </a:p>
      </dgm:t>
    </dgm:pt>
    <dgm:pt modelId="{B4516D58-595B-4978-A68C-D9A8AAE84332}" type="sibTrans" cxnId="{45E6B963-A537-4138-870A-5B96EB676BE8}">
      <dgm:prSet/>
      <dgm:spPr/>
      <dgm:t>
        <a:bodyPr/>
        <a:lstStyle/>
        <a:p>
          <a:endParaRPr lang="ru-RU"/>
        </a:p>
      </dgm:t>
    </dgm:pt>
    <dgm:pt modelId="{445291C2-46CF-4BDE-B1B1-2CA80972A25C}">
      <dgm:prSet/>
      <dgm:spPr>
        <a:noFill/>
        <a:ln>
          <a:solidFill>
            <a:srgbClr val="002060"/>
          </a:solidFill>
        </a:ln>
      </dgm:spPr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Тренд</a:t>
          </a:r>
        </a:p>
        <a:p>
          <a:r>
            <a:rPr lang="ru-RU" dirty="0" smtClean="0">
              <a:solidFill>
                <a:schemeClr val="tx1"/>
              </a:solidFill>
            </a:rPr>
            <a:t>то же, что тенденция; </a:t>
          </a:r>
        </a:p>
        <a:p>
          <a:r>
            <a:rPr lang="ru-RU" dirty="0" smtClean="0">
              <a:solidFill>
                <a:schemeClr val="tx1"/>
              </a:solidFill>
            </a:rPr>
            <a:t>важное, заметное направление в развитии чего-либо.</a:t>
          </a:r>
          <a:endParaRPr lang="ru-RU" dirty="0">
            <a:solidFill>
              <a:schemeClr val="tx1"/>
            </a:solidFill>
          </a:endParaRPr>
        </a:p>
      </dgm:t>
    </dgm:pt>
    <dgm:pt modelId="{92F3053B-F93C-4922-8389-2870E5727326}" type="parTrans" cxnId="{D0303EB0-D36F-4B66-924D-267109602D66}">
      <dgm:prSet/>
      <dgm:spPr/>
      <dgm:t>
        <a:bodyPr/>
        <a:lstStyle/>
        <a:p>
          <a:endParaRPr lang="ru-RU"/>
        </a:p>
      </dgm:t>
    </dgm:pt>
    <dgm:pt modelId="{843345E5-B364-4B2E-A6E3-A8288172D0CF}" type="sibTrans" cxnId="{D0303EB0-D36F-4B66-924D-267109602D66}">
      <dgm:prSet/>
      <dgm:spPr/>
      <dgm:t>
        <a:bodyPr/>
        <a:lstStyle/>
        <a:p>
          <a:endParaRPr lang="ru-RU"/>
        </a:p>
      </dgm:t>
    </dgm:pt>
    <dgm:pt modelId="{07488232-D3AC-4AF7-8A94-7FF34E49F579}">
      <dgm:prSet/>
      <dgm:spPr>
        <a:noFill/>
        <a:ln>
          <a:solidFill>
            <a:srgbClr val="002060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 </a:t>
          </a:r>
        </a:p>
        <a:p>
          <a:r>
            <a:rPr lang="ru-RU" b="1" dirty="0" smtClean="0">
              <a:solidFill>
                <a:srgbClr val="C00000"/>
              </a:solidFill>
            </a:rPr>
            <a:t>Бренд</a:t>
          </a:r>
        </a:p>
        <a:p>
          <a:r>
            <a:rPr lang="ru-RU" dirty="0" smtClean="0">
              <a:solidFill>
                <a:schemeClr val="tx1"/>
              </a:solidFill>
            </a:rPr>
            <a:t>торговая марка компании, товара или продукта;</a:t>
          </a:r>
        </a:p>
        <a:p>
          <a:r>
            <a:rPr lang="ru-RU" dirty="0" smtClean="0">
              <a:solidFill>
                <a:schemeClr val="tx1"/>
              </a:solidFill>
            </a:rPr>
            <a:t>совокупность графической, текстовой и прочей информации, связанной с компанией, продуктом или услугой, включая логотипы, лозунги и т. п.</a:t>
          </a:r>
          <a:endParaRPr lang="ru-RU" dirty="0">
            <a:solidFill>
              <a:schemeClr val="tx1"/>
            </a:solidFill>
          </a:endParaRPr>
        </a:p>
      </dgm:t>
    </dgm:pt>
    <dgm:pt modelId="{3ADFB3C7-2B2E-441E-A35D-2B479B2047B6}" type="parTrans" cxnId="{5FEDC021-F0AD-4F90-97D7-B559CA2D9954}">
      <dgm:prSet/>
      <dgm:spPr/>
      <dgm:t>
        <a:bodyPr/>
        <a:lstStyle/>
        <a:p>
          <a:endParaRPr lang="ru-RU"/>
        </a:p>
      </dgm:t>
    </dgm:pt>
    <dgm:pt modelId="{61F7EC32-2477-4EB6-B903-3A6AE4DE7A2E}" type="sibTrans" cxnId="{5FEDC021-F0AD-4F90-97D7-B559CA2D9954}">
      <dgm:prSet/>
      <dgm:spPr/>
      <dgm:t>
        <a:bodyPr/>
        <a:lstStyle/>
        <a:p>
          <a:endParaRPr lang="ru-RU"/>
        </a:p>
      </dgm:t>
    </dgm:pt>
    <dgm:pt modelId="{5B46C355-8772-4023-A896-32A0C9943729}" type="pres">
      <dgm:prSet presAssocID="{72ABE649-55C0-4732-898A-86BD03B65FE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29D262B-7CF0-4927-AB45-AD48916EC364}" type="pres">
      <dgm:prSet presAssocID="{A60620AB-EA86-413D-BE9B-307CBCE54B22}" presName="vertOne" presStyleCnt="0"/>
      <dgm:spPr/>
    </dgm:pt>
    <dgm:pt modelId="{5FE42346-00B0-4A86-B62E-C804B715FA49}" type="pres">
      <dgm:prSet presAssocID="{A60620AB-EA86-413D-BE9B-307CBCE54B22}" presName="txOne" presStyleLbl="node0" presStyleIdx="0" presStyleCnt="3">
        <dgm:presLayoutVars>
          <dgm:chPref val="3"/>
        </dgm:presLayoutVars>
      </dgm:prSet>
      <dgm:spPr/>
    </dgm:pt>
    <dgm:pt modelId="{66EE7F72-400D-4402-B02C-82B5B25C18B1}" type="pres">
      <dgm:prSet presAssocID="{A60620AB-EA86-413D-BE9B-307CBCE54B22}" presName="horzOne" presStyleCnt="0"/>
      <dgm:spPr/>
    </dgm:pt>
    <dgm:pt modelId="{2C66F660-5F27-4DC8-BC7A-0C57CAD2D570}" type="pres">
      <dgm:prSet presAssocID="{B4516D58-595B-4978-A68C-D9A8AAE84332}" presName="sibSpaceOne" presStyleCnt="0"/>
      <dgm:spPr/>
    </dgm:pt>
    <dgm:pt modelId="{5B10FC20-C70A-46DB-8C61-9D730F037BE1}" type="pres">
      <dgm:prSet presAssocID="{445291C2-46CF-4BDE-B1B1-2CA80972A25C}" presName="vertOne" presStyleCnt="0"/>
      <dgm:spPr/>
    </dgm:pt>
    <dgm:pt modelId="{9B628A7B-CC9D-42C8-9251-DDA3236B784F}" type="pres">
      <dgm:prSet presAssocID="{445291C2-46CF-4BDE-B1B1-2CA80972A25C}" presName="txOne" presStyleLbl="node0" presStyleIdx="1" presStyleCnt="3">
        <dgm:presLayoutVars>
          <dgm:chPref val="3"/>
        </dgm:presLayoutVars>
      </dgm:prSet>
      <dgm:spPr/>
    </dgm:pt>
    <dgm:pt modelId="{E894BD42-E2C1-46EA-B636-2E408AC60918}" type="pres">
      <dgm:prSet presAssocID="{445291C2-46CF-4BDE-B1B1-2CA80972A25C}" presName="horzOne" presStyleCnt="0"/>
      <dgm:spPr/>
    </dgm:pt>
    <dgm:pt modelId="{72349F60-4B7C-428B-8A46-1665BC50F079}" type="pres">
      <dgm:prSet presAssocID="{843345E5-B364-4B2E-A6E3-A8288172D0CF}" presName="sibSpaceOne" presStyleCnt="0"/>
      <dgm:spPr/>
    </dgm:pt>
    <dgm:pt modelId="{52DCDF6E-521D-429E-ABCB-3C6F9A525FE0}" type="pres">
      <dgm:prSet presAssocID="{07488232-D3AC-4AF7-8A94-7FF34E49F579}" presName="vertOne" presStyleCnt="0"/>
      <dgm:spPr/>
    </dgm:pt>
    <dgm:pt modelId="{BF83BB49-25B1-44C1-83FF-1746D98FD334}" type="pres">
      <dgm:prSet presAssocID="{07488232-D3AC-4AF7-8A94-7FF34E49F579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7B569B-A050-43BE-9DAC-66E79C82C035}" type="pres">
      <dgm:prSet presAssocID="{07488232-D3AC-4AF7-8A94-7FF34E49F579}" presName="horzOne" presStyleCnt="0"/>
      <dgm:spPr/>
    </dgm:pt>
  </dgm:ptLst>
  <dgm:cxnLst>
    <dgm:cxn modelId="{45027884-F880-4354-A626-5DBA37F52E31}" type="presOf" srcId="{A60620AB-EA86-413D-BE9B-307CBCE54B22}" destId="{5FE42346-00B0-4A86-B62E-C804B715FA49}" srcOrd="0" destOrd="0" presId="urn:microsoft.com/office/officeart/2005/8/layout/hierarchy4"/>
    <dgm:cxn modelId="{3969E467-EBCB-45C6-8156-F6547E54DB6F}" type="presOf" srcId="{445291C2-46CF-4BDE-B1B1-2CA80972A25C}" destId="{9B628A7B-CC9D-42C8-9251-DDA3236B784F}" srcOrd="0" destOrd="0" presId="urn:microsoft.com/office/officeart/2005/8/layout/hierarchy4"/>
    <dgm:cxn modelId="{D0303EB0-D36F-4B66-924D-267109602D66}" srcId="{72ABE649-55C0-4732-898A-86BD03B65FEE}" destId="{445291C2-46CF-4BDE-B1B1-2CA80972A25C}" srcOrd="1" destOrd="0" parTransId="{92F3053B-F93C-4922-8389-2870E5727326}" sibTransId="{843345E5-B364-4B2E-A6E3-A8288172D0CF}"/>
    <dgm:cxn modelId="{A591AEA3-A8BA-488D-8123-494AD21C9D22}" type="presOf" srcId="{72ABE649-55C0-4732-898A-86BD03B65FEE}" destId="{5B46C355-8772-4023-A896-32A0C9943729}" srcOrd="0" destOrd="0" presId="urn:microsoft.com/office/officeart/2005/8/layout/hierarchy4"/>
    <dgm:cxn modelId="{45A42081-95BD-4FD9-8077-A93E80ADA4C6}" type="presOf" srcId="{07488232-D3AC-4AF7-8A94-7FF34E49F579}" destId="{BF83BB49-25B1-44C1-83FF-1746D98FD334}" srcOrd="0" destOrd="0" presId="urn:microsoft.com/office/officeart/2005/8/layout/hierarchy4"/>
    <dgm:cxn modelId="{45E6B963-A537-4138-870A-5B96EB676BE8}" srcId="{72ABE649-55C0-4732-898A-86BD03B65FEE}" destId="{A60620AB-EA86-413D-BE9B-307CBCE54B22}" srcOrd="0" destOrd="0" parTransId="{C2ECD5B2-FCA5-46FC-B37A-77E9347B7695}" sibTransId="{B4516D58-595B-4978-A68C-D9A8AAE84332}"/>
    <dgm:cxn modelId="{5FEDC021-F0AD-4F90-97D7-B559CA2D9954}" srcId="{72ABE649-55C0-4732-898A-86BD03B65FEE}" destId="{07488232-D3AC-4AF7-8A94-7FF34E49F579}" srcOrd="2" destOrd="0" parTransId="{3ADFB3C7-2B2E-441E-A35D-2B479B2047B6}" sibTransId="{61F7EC32-2477-4EB6-B903-3A6AE4DE7A2E}"/>
    <dgm:cxn modelId="{34518DE7-D50E-4545-B79E-CE758CDDF442}" type="presParOf" srcId="{5B46C355-8772-4023-A896-32A0C9943729}" destId="{429D262B-7CF0-4927-AB45-AD48916EC364}" srcOrd="0" destOrd="0" presId="urn:microsoft.com/office/officeart/2005/8/layout/hierarchy4"/>
    <dgm:cxn modelId="{195B1723-B569-4927-B6AB-ECF7567DC70A}" type="presParOf" srcId="{429D262B-7CF0-4927-AB45-AD48916EC364}" destId="{5FE42346-00B0-4A86-B62E-C804B715FA49}" srcOrd="0" destOrd="0" presId="urn:microsoft.com/office/officeart/2005/8/layout/hierarchy4"/>
    <dgm:cxn modelId="{B645A239-8D70-42FA-81C6-948F66CA569C}" type="presParOf" srcId="{429D262B-7CF0-4927-AB45-AD48916EC364}" destId="{66EE7F72-400D-4402-B02C-82B5B25C18B1}" srcOrd="1" destOrd="0" presId="urn:microsoft.com/office/officeart/2005/8/layout/hierarchy4"/>
    <dgm:cxn modelId="{82AA74AE-CC70-40B4-9F89-BA93AE2FC9DB}" type="presParOf" srcId="{5B46C355-8772-4023-A896-32A0C9943729}" destId="{2C66F660-5F27-4DC8-BC7A-0C57CAD2D570}" srcOrd="1" destOrd="0" presId="urn:microsoft.com/office/officeart/2005/8/layout/hierarchy4"/>
    <dgm:cxn modelId="{A9ACABEE-564F-4365-A451-A1879D967D7A}" type="presParOf" srcId="{5B46C355-8772-4023-A896-32A0C9943729}" destId="{5B10FC20-C70A-46DB-8C61-9D730F037BE1}" srcOrd="2" destOrd="0" presId="urn:microsoft.com/office/officeart/2005/8/layout/hierarchy4"/>
    <dgm:cxn modelId="{BD2AACF6-F395-402D-B7F7-E2D65F590A06}" type="presParOf" srcId="{5B10FC20-C70A-46DB-8C61-9D730F037BE1}" destId="{9B628A7B-CC9D-42C8-9251-DDA3236B784F}" srcOrd="0" destOrd="0" presId="urn:microsoft.com/office/officeart/2005/8/layout/hierarchy4"/>
    <dgm:cxn modelId="{1A26782D-2637-4E17-8164-BF7B50AB2396}" type="presParOf" srcId="{5B10FC20-C70A-46DB-8C61-9D730F037BE1}" destId="{E894BD42-E2C1-46EA-B636-2E408AC60918}" srcOrd="1" destOrd="0" presId="urn:microsoft.com/office/officeart/2005/8/layout/hierarchy4"/>
    <dgm:cxn modelId="{6F1B0579-4730-4BC2-9D93-AC3BD47922A1}" type="presParOf" srcId="{5B46C355-8772-4023-A896-32A0C9943729}" destId="{72349F60-4B7C-428B-8A46-1665BC50F079}" srcOrd="3" destOrd="0" presId="urn:microsoft.com/office/officeart/2005/8/layout/hierarchy4"/>
    <dgm:cxn modelId="{5060FBD9-EF36-4386-8557-B970AD566B49}" type="presParOf" srcId="{5B46C355-8772-4023-A896-32A0C9943729}" destId="{52DCDF6E-521D-429E-ABCB-3C6F9A525FE0}" srcOrd="4" destOrd="0" presId="urn:microsoft.com/office/officeart/2005/8/layout/hierarchy4"/>
    <dgm:cxn modelId="{776FB6FA-4039-4636-A096-20E8FE49C278}" type="presParOf" srcId="{52DCDF6E-521D-429E-ABCB-3C6F9A525FE0}" destId="{BF83BB49-25B1-44C1-83FF-1746D98FD334}" srcOrd="0" destOrd="0" presId="urn:microsoft.com/office/officeart/2005/8/layout/hierarchy4"/>
    <dgm:cxn modelId="{446EAC80-8A0E-4B0E-97BA-384BD1FA5E46}" type="presParOf" srcId="{52DCDF6E-521D-429E-ABCB-3C6F9A525FE0}" destId="{397B569B-A050-43BE-9DAC-66E79C82C03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42346-00B0-4A86-B62E-C804B715FA49}">
      <dsp:nvSpPr>
        <dsp:cNvPr id="0" name=""/>
        <dsp:cNvSpPr/>
      </dsp:nvSpPr>
      <dsp:spPr>
        <a:xfrm>
          <a:off x="7906" y="0"/>
          <a:ext cx="3196958" cy="5998833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C00000"/>
              </a:solidFill>
            </a:rPr>
            <a:t>Тенденция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</a:rPr>
            <a:t>1) направление развития, склонности, стремления;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</a:rPr>
            <a:t>2) предвзятая, односторонняя мысль, навязываемая кому-либо.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 smtClean="0">
            <a:solidFill>
              <a:schemeClr val="tx1"/>
            </a:solidFill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solidFill>
                <a:schemeClr val="tx1"/>
              </a:solidFill>
            </a:rPr>
            <a:t>Словарь иностранных слов.- Комлев Н.Г., 2006. </a:t>
          </a:r>
          <a:endParaRPr lang="ru-RU" sz="2000" i="1" kern="1200" dirty="0">
            <a:solidFill>
              <a:schemeClr val="tx1"/>
            </a:solidFill>
          </a:endParaRPr>
        </a:p>
      </dsp:txBody>
      <dsp:txXfrm>
        <a:off x="101542" y="93636"/>
        <a:ext cx="3009686" cy="5811561"/>
      </dsp:txXfrm>
    </dsp:sp>
    <dsp:sp modelId="{9B628A7B-CC9D-42C8-9251-DDA3236B784F}">
      <dsp:nvSpPr>
        <dsp:cNvPr id="0" name=""/>
        <dsp:cNvSpPr/>
      </dsp:nvSpPr>
      <dsp:spPr>
        <a:xfrm>
          <a:off x="3741953" y="0"/>
          <a:ext cx="3196958" cy="5998833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</a:rPr>
            <a:t>Тренд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то же, что тенденция;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важное, заметное направление в развитии чего-либо.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3835589" y="93636"/>
        <a:ext cx="3009686" cy="5811561"/>
      </dsp:txXfrm>
    </dsp:sp>
    <dsp:sp modelId="{BF83BB49-25B1-44C1-83FF-1746D98FD334}">
      <dsp:nvSpPr>
        <dsp:cNvPr id="0" name=""/>
        <dsp:cNvSpPr/>
      </dsp:nvSpPr>
      <dsp:spPr>
        <a:xfrm>
          <a:off x="7476000" y="0"/>
          <a:ext cx="3196958" cy="5998833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</a:rPr>
            <a:t>Бренд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торговая марка компании, товара или продукта;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совокупность графической, текстовой и прочей информации, связанной с компанией, продуктом или услугой, включая логотипы, лозунги и т. п.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7569636" y="93636"/>
        <a:ext cx="3009686" cy="5811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7698E-1DA8-4283-BAEE-EF51F8A1E2CE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9691"/>
            <a:ext cx="5388610" cy="38861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717EB-4862-4294-8660-C77F24642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970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12101-7F90-4E2D-9C0C-4CB368124142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45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717EB-4862-4294-8660-C77F2464247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464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90E8-9F24-4355-9106-70EC71246DAC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E816-1AEE-4B23-AB1A-6A8A61536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328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90E8-9F24-4355-9106-70EC71246DAC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E816-1AEE-4B23-AB1A-6A8A61536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069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4CFB-8605-4785-B410-5C5AEFED45F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37838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1A0D-631B-4150-97E0-1C609E66F4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83022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AE13-3327-457B-9135-E74161BAC87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41977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4D2D-5C16-416E-BB91-BC63AB1C23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07456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6286B-DEA0-4908-95ED-A6EDE497B3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07832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3087-7CE3-4A1A-AD24-1CBF3798B6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03331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8BD-31E4-4907-B1B7-EC4EBD7811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09425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BA5C-8D2B-4C7B-93FD-FBD036C4E2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47062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77B6A-3130-4059-B17F-8206576CB5D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47575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88E9-5BA4-4C15-BF21-BB79525F13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976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90E8-9F24-4355-9106-70EC71246DAC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E816-1AEE-4B23-AB1A-6A8A61536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612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0406-CEAE-425E-9313-3EE16A9259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21319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4CFB-8605-4785-B410-5C5AEFED45F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42132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1A0D-631B-4150-97E0-1C609E66F4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4354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AE13-3327-457B-9135-E74161BAC87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2475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4D2D-5C16-416E-BB91-BC63AB1C23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69077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6286B-DEA0-4908-95ED-A6EDE497B3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04393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3087-7CE3-4A1A-AD24-1CBF3798B6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97870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8BD-31E4-4907-B1B7-EC4EBD7811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0986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BA5C-8D2B-4C7B-93FD-FBD036C4E2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34356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77B6A-3130-4059-B17F-8206576CB5D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525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4CFB-8605-4785-B410-5C5AEFED45F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70224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88E9-5BA4-4C15-BF21-BB79525F13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93732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0406-CEAE-425E-9313-3EE16A9259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89368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4CFB-8605-4785-B410-5C5AEFED45F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52548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1A0D-631B-4150-97E0-1C609E66F4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71388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AE13-3327-457B-9135-E74161BAC87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12205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4D2D-5C16-416E-BB91-BC63AB1C23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56759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6286B-DEA0-4908-95ED-A6EDE497B3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0001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3087-7CE3-4A1A-AD24-1CBF3798B6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28650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8BD-31E4-4907-B1B7-EC4EBD7811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92776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BA5C-8D2B-4C7B-93FD-FBD036C4E2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332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1A0D-631B-4150-97E0-1C609E66F4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02255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77B6A-3130-4059-B17F-8206576CB5D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43703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88E9-5BA4-4C15-BF21-BB79525F13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04549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0406-CEAE-425E-9313-3EE16A9259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87812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4CFB-8605-4785-B410-5C5AEFED45F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15724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1A0D-631B-4150-97E0-1C609E66F4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44466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AE13-3327-457B-9135-E74161BAC87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4084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4D2D-5C16-416E-BB91-BC63AB1C23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84903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6286B-DEA0-4908-95ED-A6EDE497B3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02491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3087-7CE3-4A1A-AD24-1CBF3798B6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57268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8BD-31E4-4907-B1B7-EC4EBD7811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516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AE13-3327-457B-9135-E74161BAC87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3076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BA5C-8D2B-4C7B-93FD-FBD036C4E2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9150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77B6A-3130-4059-B17F-8206576CB5D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6632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88E9-5BA4-4C15-BF21-BB79525F13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15286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0406-CEAE-425E-9313-3EE16A9259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490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4D2D-5C16-416E-BB91-BC63AB1C23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56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6286B-DEA0-4908-95ED-A6EDE497B3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29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3087-7CE3-4A1A-AD24-1CBF3798B6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725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8BD-31E4-4907-B1B7-EC4EBD7811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31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BA5C-8D2B-4C7B-93FD-FBD036C4E2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798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90E8-9F24-4355-9106-70EC71246DAC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E816-1AEE-4B23-AB1A-6A8A61536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063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77B6A-3130-4059-B17F-8206576CB5D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33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88E9-5BA4-4C15-BF21-BB79525F13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729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0406-CEAE-425E-9313-3EE16A9259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598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4CFB-8605-4785-B410-5C5AEFED45F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8217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1A0D-631B-4150-97E0-1C609E66F4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2563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AE13-3327-457B-9135-E74161BAC87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97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4D2D-5C16-416E-BB91-BC63AB1C23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2242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6286B-DEA0-4908-95ED-A6EDE497B3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1968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3087-7CE3-4A1A-AD24-1CBF3798B6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0619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8BD-31E4-4907-B1B7-EC4EBD7811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84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90E8-9F24-4355-9106-70EC71246DAC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E816-1AEE-4B23-AB1A-6A8A61536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9180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BA5C-8D2B-4C7B-93FD-FBD036C4E2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1581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77B6A-3130-4059-B17F-8206576CB5D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1497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88E9-5BA4-4C15-BF21-BB79525F13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7245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0406-CEAE-425E-9313-3EE16A9259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093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4CFB-8605-4785-B410-5C5AEFED45F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9386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1A0D-631B-4150-97E0-1C609E66F4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829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AE13-3327-457B-9135-E74161BAC87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5465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4D2D-5C16-416E-BB91-BC63AB1C23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5300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6286B-DEA0-4908-95ED-A6EDE497B3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7548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3087-7CE3-4A1A-AD24-1CBF3798B6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06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90E8-9F24-4355-9106-70EC71246DAC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E816-1AEE-4B23-AB1A-6A8A61536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8196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8BD-31E4-4907-B1B7-EC4EBD7811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0184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BA5C-8D2B-4C7B-93FD-FBD036C4E2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3372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77B6A-3130-4059-B17F-8206576CB5D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2634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88E9-5BA4-4C15-BF21-BB79525F13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534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0406-CEAE-425E-9313-3EE16A9259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3108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4CFB-8605-4785-B410-5C5AEFED45F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0581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1A0D-631B-4150-97E0-1C609E66F4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0683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AE13-3327-457B-9135-E74161BAC87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6995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4D2D-5C16-416E-BB91-BC63AB1C23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9297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6286B-DEA0-4908-95ED-A6EDE497B3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629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90E8-9F24-4355-9106-70EC71246DAC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E816-1AEE-4B23-AB1A-6A8A61536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1186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3087-7CE3-4A1A-AD24-1CBF3798B6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3956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8BD-31E4-4907-B1B7-EC4EBD7811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7477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BA5C-8D2B-4C7B-93FD-FBD036C4E2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4298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77B6A-3130-4059-B17F-8206576CB5D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3063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88E9-5BA4-4C15-BF21-BB79525F13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011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0406-CEAE-425E-9313-3EE16A9259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8193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4CFB-8605-4785-B410-5C5AEFED45F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8677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1A0D-631B-4150-97E0-1C609E66F4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504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AE13-3327-457B-9135-E74161BAC87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8388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4D2D-5C16-416E-BB91-BC63AB1C23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815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90E8-9F24-4355-9106-70EC71246DAC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E816-1AEE-4B23-AB1A-6A8A61536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923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6286B-DEA0-4908-95ED-A6EDE497B3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5647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3087-7CE3-4A1A-AD24-1CBF3798B6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6120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8BD-31E4-4907-B1B7-EC4EBD7811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9662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BA5C-8D2B-4C7B-93FD-FBD036C4E2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769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77B6A-3130-4059-B17F-8206576CB5D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5974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88E9-5BA4-4C15-BF21-BB79525F13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8529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0406-CEAE-425E-9313-3EE16A9259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1981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4CFB-8605-4785-B410-5C5AEFED45F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9135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1A0D-631B-4150-97E0-1C609E66F4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7452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AE13-3327-457B-9135-E74161BAC87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79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90E8-9F24-4355-9106-70EC71246DAC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E816-1AEE-4B23-AB1A-6A8A61536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5481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4D2D-5C16-416E-BB91-BC63AB1C23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9217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6286B-DEA0-4908-95ED-A6EDE497B3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8730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3087-7CE3-4A1A-AD24-1CBF3798B6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9718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8BD-31E4-4907-B1B7-EC4EBD7811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7507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BA5C-8D2B-4C7B-93FD-FBD036C4E2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7386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77B6A-3130-4059-B17F-8206576CB5D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7216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88E9-5BA4-4C15-BF21-BB79525F13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0892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0406-CEAE-425E-9313-3EE16A9259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6067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4CFB-8605-4785-B410-5C5AEFED45F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1004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1A0D-631B-4150-97E0-1C609E66F4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28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90E8-9F24-4355-9106-70EC71246DAC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E816-1AEE-4B23-AB1A-6A8A61536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814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AE13-3327-457B-9135-E74161BAC87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978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4D2D-5C16-416E-BB91-BC63AB1C23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5252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6286B-DEA0-4908-95ED-A6EDE497B3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8575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3087-7CE3-4A1A-AD24-1CBF3798B6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9459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8BD-31E4-4907-B1B7-EC4EBD7811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9362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BA5C-8D2B-4C7B-93FD-FBD036C4E2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1211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77B6A-3130-4059-B17F-8206576CB5D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0656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88E9-5BA4-4C15-BF21-BB79525F13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5666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0406-CEAE-425E-9313-3EE16A9259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45761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4CFB-8605-4785-B410-5C5AEFED45F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071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90E8-9F24-4355-9106-70EC71246DAC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E816-1AEE-4B23-AB1A-6A8A61536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6259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1A0D-631B-4150-97E0-1C609E66F4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26051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AE13-3327-457B-9135-E74161BAC87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0210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4D2D-5C16-416E-BB91-BC63AB1C23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2843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6286B-DEA0-4908-95ED-A6EDE497B3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93213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3087-7CE3-4A1A-AD24-1CBF3798B6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550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8BD-31E4-4907-B1B7-EC4EBD7811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90770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BA5C-8D2B-4C7B-93FD-FBD036C4E2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83715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77B6A-3130-4059-B17F-8206576CB5D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58268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88E9-5BA4-4C15-BF21-BB79525F13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36492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0406-CEAE-425E-9313-3EE16A9259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684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C90E8-9F24-4355-9106-70EC71246DAC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7E816-1AEE-4B23-AB1A-6A8A61536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89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936B4-BE56-40AF-84C8-479C52FA15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45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936B4-BE56-40AF-84C8-479C52FA15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972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936B4-BE56-40AF-84C8-479C52FA15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588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936B4-BE56-40AF-84C8-479C52FA15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24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936B4-BE56-40AF-84C8-479C52FA15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60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936B4-BE56-40AF-84C8-479C52FA15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89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936B4-BE56-40AF-84C8-479C52FA15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7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936B4-BE56-40AF-84C8-479C52FA15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67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936B4-BE56-40AF-84C8-479C52FA15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19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936B4-BE56-40AF-84C8-479C52FA15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610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936B4-BE56-40AF-84C8-479C52FA15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3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936B4-BE56-40AF-84C8-479C52FA15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313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el.fm/shkola/7934861-iste" TargetMode="External"/><Relationship Id="rId1" Type="http://schemas.openxmlformats.org/officeDocument/2006/relationships/slideLayout" Target="../slideLayouts/slideLayout1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edu.gov.ru/document/26aa857e0152bd199507ffaa15f77c58/" TargetMode="External"/><Relationship Id="rId2" Type="http://schemas.openxmlformats.org/officeDocument/2006/relationships/hyperlink" Target="https://vuz24.ru/news/o-distantsionnom-obrazovanii/distancionnoe-obuchenie-sut-terminologiya-osobennost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player.ru/79239161-Obrazovanie-21-veka-perkova-vera-gavrilovna-direktor-gbu-dpo-nso-oblcit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Тренды дистанционного образования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350183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Курсы </a:t>
            </a:r>
            <a:r>
              <a:rPr lang="ru-RU" dirty="0"/>
              <a:t>по дополнительной профессиональной программе повышения квалификации </a:t>
            </a:r>
          </a:p>
          <a:p>
            <a:r>
              <a:rPr lang="ru-RU" b="1" dirty="0"/>
              <a:t>«Аспекты реализации дистанционного обучения в контексте  Национального проекта «Образование</a:t>
            </a:r>
            <a:r>
              <a:rPr lang="ru-RU" b="1" dirty="0" smtClean="0"/>
              <a:t>»</a:t>
            </a:r>
          </a:p>
          <a:p>
            <a:r>
              <a:rPr lang="ru-RU" dirty="0" smtClean="0"/>
              <a:t>2 марта 2021 года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02" y="116632"/>
            <a:ext cx="650555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7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30629"/>
            <a:ext cx="10972800" cy="997527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Переворот средней </a:t>
            </a:r>
            <a:r>
              <a:rPr lang="ru-RU" sz="3200" b="1" dirty="0">
                <a:solidFill>
                  <a:srgbClr val="C00000"/>
                </a:solidFill>
              </a:rPr>
              <a:t>общеобразовательной школы 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во </a:t>
            </a:r>
            <a:r>
              <a:rPr lang="ru-RU" sz="3200" b="1" dirty="0">
                <a:solidFill>
                  <a:srgbClr val="C00000"/>
                </a:solidFill>
              </a:rPr>
              <a:t>всемирном </a:t>
            </a:r>
            <a:r>
              <a:rPr lang="ru-RU" sz="3200" b="1" dirty="0" smtClean="0">
                <a:solidFill>
                  <a:srgbClr val="C00000"/>
                </a:solidFill>
              </a:rPr>
              <a:t>масштабе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5636" y="1128156"/>
            <a:ext cx="11166764" cy="572984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Прорыв произошёл </a:t>
            </a:r>
            <a:r>
              <a:rPr lang="ru-RU" b="1" dirty="0" smtClean="0">
                <a:solidFill>
                  <a:srgbClr val="0070C0"/>
                </a:solidFill>
              </a:rPr>
              <a:t>в </a:t>
            </a:r>
            <a:r>
              <a:rPr lang="ru-RU" b="1" dirty="0">
                <a:solidFill>
                  <a:srgbClr val="0070C0"/>
                </a:solidFill>
              </a:rPr>
              <a:t>середине 80-х </a:t>
            </a:r>
            <a:r>
              <a:rPr lang="ru-RU" b="1" dirty="0" smtClean="0">
                <a:solidFill>
                  <a:srgbClr val="0070C0"/>
                </a:solidFill>
              </a:rPr>
              <a:t>годов: </a:t>
            </a:r>
            <a:r>
              <a:rPr lang="ru-RU" dirty="0" smtClean="0"/>
              <a:t>компания IBM выпустила </a:t>
            </a:r>
            <a:r>
              <a:rPr lang="ru-RU" dirty="0"/>
              <a:t>компьютер IBM PC на </a:t>
            </a:r>
            <a:r>
              <a:rPr lang="ru-RU" dirty="0" smtClean="0"/>
              <a:t>процессоре </a:t>
            </a:r>
            <a:r>
              <a:rPr lang="ru-RU" dirty="0"/>
              <a:t>i386, </a:t>
            </a:r>
            <a:r>
              <a:rPr lang="ru-RU" dirty="0" smtClean="0"/>
              <a:t>оснащенном операционной </a:t>
            </a:r>
            <a:r>
              <a:rPr lang="ru-RU" dirty="0"/>
              <a:t>системой MS-DOC, </a:t>
            </a:r>
            <a:r>
              <a:rPr lang="ru-RU" dirty="0" smtClean="0"/>
              <a:t>предложенной компанией </a:t>
            </a:r>
            <a:r>
              <a:rPr lang="ru-RU" dirty="0" err="1"/>
              <a:t>Microsoft</a:t>
            </a:r>
            <a:r>
              <a:rPr lang="ru-RU" dirty="0"/>
              <a:t> из </a:t>
            </a:r>
            <a:r>
              <a:rPr lang="ru-RU" dirty="0" err="1"/>
              <a:t>Редмонда</a:t>
            </a:r>
            <a:r>
              <a:rPr lang="ru-RU" dirty="0"/>
              <a:t>. </a:t>
            </a:r>
            <a:r>
              <a:rPr lang="ru-RU" dirty="0" smtClean="0"/>
              <a:t>Тогда администрация президента </a:t>
            </a:r>
            <a:r>
              <a:rPr lang="ru-RU" b="1" dirty="0" smtClean="0">
                <a:solidFill>
                  <a:srgbClr val="0070C0"/>
                </a:solidFill>
              </a:rPr>
              <a:t>США</a:t>
            </a:r>
            <a:r>
              <a:rPr lang="ru-RU" dirty="0" smtClean="0"/>
              <a:t> Рональда Рейгана приняла программу </a:t>
            </a:r>
            <a:r>
              <a:rPr lang="ru-RU" dirty="0"/>
              <a:t>фронтальной компьютеризации американских </a:t>
            </a:r>
            <a:r>
              <a:rPr lang="ru-RU" dirty="0" smtClean="0"/>
              <a:t>общеобразовательных школ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	Её </a:t>
            </a:r>
            <a:r>
              <a:rPr lang="ru-RU" dirty="0"/>
              <a:t>отправным моментом стала интеграция компьютеров </a:t>
            </a:r>
            <a:r>
              <a:rPr lang="ru-RU" dirty="0" smtClean="0"/>
              <a:t>в административную </a:t>
            </a:r>
            <a:r>
              <a:rPr lang="ru-RU" dirty="0"/>
              <a:t>часть управления </a:t>
            </a:r>
            <a:r>
              <a:rPr lang="ru-RU" dirty="0" smtClean="0"/>
              <a:t>школой. </a:t>
            </a:r>
            <a:r>
              <a:rPr lang="ru-RU" dirty="0"/>
              <a:t>ЭВМ быстро нашли </a:t>
            </a:r>
            <a:r>
              <a:rPr lang="ru-RU" dirty="0" smtClean="0"/>
              <a:t>применение </a:t>
            </a:r>
            <a:r>
              <a:rPr lang="ru-RU" dirty="0"/>
              <a:t>для решения вопросов учета и контроля, финансовой дисциплины, </a:t>
            </a:r>
            <a:r>
              <a:rPr lang="ru-RU" dirty="0" smtClean="0"/>
              <a:t>где требовались </a:t>
            </a:r>
            <a:r>
              <a:rPr lang="ru-RU" dirty="0"/>
              <a:t>создание, обработка и хранение большого количества </a:t>
            </a:r>
            <a:r>
              <a:rPr lang="ru-RU" dirty="0" smtClean="0"/>
              <a:t>однотипной документации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	В </a:t>
            </a:r>
            <a:r>
              <a:rPr lang="ru-RU" dirty="0"/>
              <a:t>учебный процесс в США компьютеры </a:t>
            </a:r>
            <a:r>
              <a:rPr lang="ru-RU" dirty="0" smtClean="0"/>
              <a:t>стали интегрироваться </a:t>
            </a:r>
            <a:r>
              <a:rPr lang="ru-RU" dirty="0"/>
              <a:t>в начале последнего десятилетия XX века, а к его середине </a:t>
            </a:r>
            <a:r>
              <a:rPr lang="ru-RU" dirty="0" smtClean="0"/>
              <a:t>прочно прописались </a:t>
            </a:r>
            <a:r>
              <a:rPr lang="ru-RU" dirty="0"/>
              <a:t>на столе и преподавателя, и ученика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0070C0"/>
                </a:solidFill>
              </a:rPr>
              <a:t>Россия</a:t>
            </a:r>
            <a:r>
              <a:rPr lang="ru-RU" dirty="0" smtClean="0"/>
              <a:t> опаздывала на 10-15 лет. Советские </a:t>
            </a:r>
            <a:r>
              <a:rPr lang="ru-RU" dirty="0"/>
              <a:t>машины типов и серий Агат, ДВК, БК, Электроника</a:t>
            </a:r>
            <a:r>
              <a:rPr lang="ru-RU" dirty="0" smtClean="0"/>
              <a:t>, </a:t>
            </a:r>
            <a:r>
              <a:rPr lang="ru-RU" dirty="0" err="1" smtClean="0"/>
              <a:t>Микроша</a:t>
            </a:r>
            <a:r>
              <a:rPr lang="ru-RU" dirty="0" smtClean="0"/>
              <a:t> </a:t>
            </a:r>
            <a:r>
              <a:rPr lang="ru-RU" dirty="0"/>
              <a:t>и ряд других серьёзно отставали от американских и многих других </a:t>
            </a:r>
            <a:r>
              <a:rPr lang="ru-RU" dirty="0" smtClean="0"/>
              <a:t>по большинству </a:t>
            </a:r>
            <a:r>
              <a:rPr lang="ru-RU" dirty="0"/>
              <a:t>параметров, среди которых: новизна, быстродействие, </a:t>
            </a:r>
            <a:r>
              <a:rPr lang="ru-RU" dirty="0" smtClean="0"/>
              <a:t>объём хранимой </a:t>
            </a:r>
            <a:r>
              <a:rPr lang="ru-RU" dirty="0"/>
              <a:t>информации на жестком диске и, в особенности, качество сборки.</a:t>
            </a:r>
          </a:p>
          <a:p>
            <a:pPr marL="0" indent="0" algn="just">
              <a:buNone/>
            </a:pPr>
            <a:r>
              <a:rPr lang="ru-RU" dirty="0" smtClean="0"/>
              <a:t>	Поэтому </a:t>
            </a:r>
            <a:r>
              <a:rPr lang="ru-RU" dirty="0"/>
              <a:t>определенный прорыв наступил только с массовым </a:t>
            </a:r>
            <a:r>
              <a:rPr lang="ru-RU" dirty="0" smtClean="0"/>
              <a:t>появлением иностранных </a:t>
            </a:r>
            <a:r>
              <a:rPr lang="ru-RU" dirty="0"/>
              <a:t>компьютеров, комплектующих и периферии.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61" y="364271"/>
            <a:ext cx="650555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141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0391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</a:rPr>
              <a:t>Интеграция </a:t>
            </a:r>
            <a:r>
              <a:rPr lang="ru-RU" sz="3100" b="1" dirty="0">
                <a:solidFill>
                  <a:srgbClr val="C00000"/>
                </a:solidFill>
              </a:rPr>
              <a:t>ИКТ в </a:t>
            </a:r>
            <a:r>
              <a:rPr lang="ru-RU" sz="3100" b="1" dirty="0" smtClean="0">
                <a:solidFill>
                  <a:srgbClr val="C00000"/>
                </a:solidFill>
              </a:rPr>
              <a:t>образование. Направления </a:t>
            </a:r>
            <a:r>
              <a:rPr lang="ru-RU" sz="3100" b="1" dirty="0">
                <a:solidFill>
                  <a:srgbClr val="C00000"/>
                </a:solidFill>
              </a:rPr>
              <a:t>использования</a:t>
            </a:r>
            <a:r>
              <a:rPr lang="ru-RU" sz="3100" b="1" dirty="0" smtClean="0">
                <a:solidFill>
                  <a:srgbClr val="C00000"/>
                </a:solidFill>
              </a:rPr>
              <a:t>:</a:t>
            </a:r>
            <a:r>
              <a:rPr lang="ru-RU" b="1" dirty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200" dirty="0" smtClean="0"/>
              <a:t>(</a:t>
            </a:r>
            <a:r>
              <a:rPr lang="ru-RU" sz="2200" dirty="0"/>
              <a:t>по О.Н. Мачехиной) 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211283"/>
            <a:ext cx="10972800" cy="540327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управляемые </a:t>
            </a:r>
            <a:r>
              <a:rPr lang="ru-RU" b="1" dirty="0">
                <a:solidFill>
                  <a:srgbClr val="0070C0"/>
                </a:solidFill>
              </a:rPr>
              <a:t>базы данных </a:t>
            </a:r>
            <a:r>
              <a:rPr lang="ru-RU" dirty="0"/>
              <a:t>теоретической и прикладной </a:t>
            </a:r>
            <a:r>
              <a:rPr lang="ru-RU" dirty="0" smtClean="0"/>
              <a:t>педагогической информации</a:t>
            </a:r>
            <a:r>
              <a:rPr lang="ru-RU" dirty="0"/>
              <a:t>, методических материалов, коммуникационных каналов и сетей </a:t>
            </a:r>
            <a:r>
              <a:rPr lang="ru-RU" dirty="0" smtClean="0"/>
              <a:t>для повышения </a:t>
            </a:r>
            <a:r>
              <a:rPr lang="ru-RU" dirty="0"/>
              <a:t>эффективности управления системой образования;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ресурсы </a:t>
            </a:r>
            <a:r>
              <a:rPr lang="ru-RU" b="1" dirty="0">
                <a:solidFill>
                  <a:srgbClr val="0070C0"/>
                </a:solidFill>
              </a:rPr>
              <a:t>информатизации для решения </a:t>
            </a:r>
            <a:r>
              <a:rPr lang="ru-RU" b="1" dirty="0" smtClean="0">
                <a:solidFill>
                  <a:srgbClr val="0070C0"/>
                </a:solidFill>
              </a:rPr>
              <a:t>соответствующих задач развития личности </a:t>
            </a:r>
            <a:r>
              <a:rPr lang="ru-RU" b="1" dirty="0">
                <a:solidFill>
                  <a:srgbClr val="0070C0"/>
                </a:solidFill>
              </a:rPr>
              <a:t>обучающегося </a:t>
            </a:r>
            <a:r>
              <a:rPr lang="ru-RU" dirty="0"/>
              <a:t>посредством применения усовершенствованных </a:t>
            </a:r>
            <a:r>
              <a:rPr lang="ru-RU" dirty="0" smtClean="0"/>
              <a:t>методик обучения</a:t>
            </a:r>
            <a:r>
              <a:rPr lang="ru-RU" dirty="0"/>
              <a:t>, стратегии отбора образовательного контента, организационных форм </a:t>
            </a:r>
            <a:r>
              <a:rPr lang="ru-RU" dirty="0" smtClean="0"/>
              <a:t>и методов </a:t>
            </a:r>
            <a:r>
              <a:rPr lang="ru-RU" dirty="0"/>
              <a:t>преподавания, адекватных современным условиям;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средства </a:t>
            </a:r>
            <a:r>
              <a:rPr lang="ru-RU" b="1" dirty="0">
                <a:solidFill>
                  <a:srgbClr val="0070C0"/>
                </a:solidFill>
              </a:rPr>
              <a:t>и приёмы самостоятельной деятельности </a:t>
            </a:r>
            <a:r>
              <a:rPr lang="ru-RU" dirty="0"/>
              <a:t>по поиску</a:t>
            </a:r>
            <a:r>
              <a:rPr lang="ru-RU" dirty="0" smtClean="0"/>
              <a:t>, приобретению </a:t>
            </a:r>
            <a:r>
              <a:rPr lang="ru-RU" dirty="0"/>
              <a:t>и обработке информации для развития личного интеллектуального потенциала обучающегося, формирования умений самостоятельно приобретать </a:t>
            </a:r>
            <a:r>
              <a:rPr lang="ru-RU" dirty="0" smtClean="0"/>
              <a:t>и реализовывать </a:t>
            </a:r>
            <a:r>
              <a:rPr lang="ru-RU" dirty="0"/>
              <a:t>компетенции, как совокупность знаний и навыков в системе </a:t>
            </a:r>
            <a:r>
              <a:rPr lang="ru-RU" dirty="0" smtClean="0"/>
              <a:t>учебно-познавательной </a:t>
            </a:r>
            <a:r>
              <a:rPr lang="ru-RU" dirty="0"/>
              <a:t>и экспериментальной практической деятельности;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экспертно-диагностические </a:t>
            </a:r>
            <a:r>
              <a:rPr lang="ru-RU" b="1" dirty="0">
                <a:solidFill>
                  <a:srgbClr val="0070C0"/>
                </a:solidFill>
              </a:rPr>
              <a:t>инструменты </a:t>
            </a:r>
            <a:r>
              <a:rPr lang="ru-RU" dirty="0"/>
              <a:t>текущего контроля и </a:t>
            </a:r>
            <a:r>
              <a:rPr lang="ru-RU" dirty="0" smtClean="0"/>
              <a:t>итоговой оценки </a:t>
            </a:r>
            <a:r>
              <a:rPr lang="ru-RU" dirty="0"/>
              <a:t>уровня результатов обучения.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22" y="274638"/>
            <a:ext cx="650555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56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229600" cy="49006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6 трендов от </a:t>
            </a:r>
            <a:r>
              <a:rPr lang="ru-RU" sz="3200" b="1" dirty="0">
                <a:solidFill>
                  <a:srgbClr val="C00000"/>
                </a:solidFill>
              </a:rPr>
              <a:t>ISTE. </a:t>
            </a:r>
            <a:r>
              <a:rPr lang="ru-RU" sz="3200" b="1" dirty="0">
                <a:solidFill>
                  <a:srgbClr val="002060"/>
                </a:solidFill>
              </a:rPr>
              <a:t>Выставка 2019г.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340768"/>
            <a:ext cx="8229600" cy="5328592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Искусственный интеллект идёт в </a:t>
            </a:r>
            <a:r>
              <a:rPr lang="ru-RU" dirty="0" smtClean="0"/>
              <a:t>образование. </a:t>
            </a:r>
            <a:r>
              <a:rPr lang="ru-RU" b="1" dirty="0">
                <a:solidFill>
                  <a:srgbClr val="002060"/>
                </a:solidFill>
              </a:rPr>
              <a:t>Особо</a:t>
            </a:r>
            <a:r>
              <a:rPr lang="ru-RU" dirty="0">
                <a:solidFill>
                  <a:srgbClr val="002060"/>
                </a:solidFill>
              </a:rPr>
              <a:t>: как научить учителей учить детей учить </a:t>
            </a:r>
            <a:r>
              <a:rPr lang="ru-RU" dirty="0" smtClean="0">
                <a:solidFill>
                  <a:srgbClr val="002060"/>
                </a:solidFill>
              </a:rPr>
              <a:t>машины.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«Цифровая грамотность». </a:t>
            </a:r>
            <a:r>
              <a:rPr lang="ru-RU" b="1" dirty="0" smtClean="0">
                <a:solidFill>
                  <a:srgbClr val="002060"/>
                </a:solidFill>
              </a:rPr>
              <a:t>Особо: </a:t>
            </a:r>
            <a:r>
              <a:rPr lang="ru-RU" dirty="0" smtClean="0">
                <a:solidFill>
                  <a:srgbClr val="002060"/>
                </a:solidFill>
              </a:rPr>
              <a:t>цифровое гражданство.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Критическое </a:t>
            </a:r>
            <a:r>
              <a:rPr lang="ru-RU" dirty="0"/>
              <a:t>мышление и умение решать проблемы. </a:t>
            </a:r>
            <a:r>
              <a:rPr lang="ru-RU" b="1" dirty="0" smtClean="0">
                <a:solidFill>
                  <a:srgbClr val="002060"/>
                </a:solidFill>
              </a:rPr>
              <a:t>Особо:</a:t>
            </a:r>
            <a:r>
              <a:rPr lang="ru-RU" dirty="0" smtClean="0">
                <a:solidFill>
                  <a:srgbClr val="002060"/>
                </a:solidFill>
              </a:rPr>
              <a:t> девочки и женщины </a:t>
            </a:r>
            <a:r>
              <a:rPr lang="ru-RU" dirty="0">
                <a:solidFill>
                  <a:srgbClr val="002060"/>
                </a:solidFill>
              </a:rPr>
              <a:t>в </a:t>
            </a:r>
            <a:r>
              <a:rPr lang="en-US" dirty="0">
                <a:solidFill>
                  <a:srgbClr val="002060"/>
                </a:solidFill>
              </a:rPr>
              <a:t>IT-</a:t>
            </a:r>
            <a:r>
              <a:rPr lang="ru-RU" dirty="0" smtClean="0">
                <a:solidFill>
                  <a:srgbClr val="002060"/>
                </a:solidFill>
              </a:rPr>
              <a:t>сфере.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«Залипать» </a:t>
            </a:r>
            <a:r>
              <a:rPr lang="ru-RU" dirty="0"/>
              <a:t>в экраны </a:t>
            </a:r>
            <a:r>
              <a:rPr lang="ru-RU" dirty="0" smtClean="0"/>
              <a:t>с </a:t>
            </a:r>
            <a:r>
              <a:rPr lang="ru-RU" dirty="0"/>
              <a:t>пользой. </a:t>
            </a:r>
            <a:r>
              <a:rPr lang="ru-RU" b="1" dirty="0">
                <a:solidFill>
                  <a:srgbClr val="002060"/>
                </a:solidFill>
              </a:rPr>
              <a:t>Особо: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тематические проекты, </a:t>
            </a:r>
            <a:r>
              <a:rPr lang="ru-RU" dirty="0">
                <a:solidFill>
                  <a:srgbClr val="002060"/>
                </a:solidFill>
              </a:rPr>
              <a:t>где смешиваются история, исследования, искусство и </a:t>
            </a:r>
            <a:r>
              <a:rPr lang="ru-RU" dirty="0" smtClean="0">
                <a:solidFill>
                  <a:srgbClr val="002060"/>
                </a:solidFill>
              </a:rPr>
              <a:t>программирование.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Цифровое обучение. </a:t>
            </a:r>
            <a:r>
              <a:rPr lang="ru-RU" b="1" dirty="0" smtClean="0">
                <a:solidFill>
                  <a:srgbClr val="002060"/>
                </a:solidFill>
              </a:rPr>
              <a:t>Особо:</a:t>
            </a:r>
            <a:r>
              <a:rPr lang="ru-RU" dirty="0" smtClean="0">
                <a:solidFill>
                  <a:srgbClr val="002060"/>
                </a:solidFill>
              </a:rPr>
              <a:t> Визуализация схемы решения учебной задачи через </a:t>
            </a:r>
            <a:r>
              <a:rPr lang="ru-RU" dirty="0">
                <a:solidFill>
                  <a:srgbClr val="002060"/>
                </a:solidFill>
              </a:rPr>
              <a:t>ошибки </a:t>
            </a:r>
            <a:r>
              <a:rPr lang="ru-RU" dirty="0" smtClean="0">
                <a:solidFill>
                  <a:srgbClr val="002060"/>
                </a:solidFill>
              </a:rPr>
              <a:t>в электронных учебниках </a:t>
            </a:r>
            <a:r>
              <a:rPr lang="ru-RU" dirty="0">
                <a:solidFill>
                  <a:srgbClr val="002060"/>
                </a:solidFill>
              </a:rPr>
              <a:t>и </a:t>
            </a:r>
            <a:r>
              <a:rPr lang="ru-RU" dirty="0" err="1">
                <a:solidFill>
                  <a:srgbClr val="002060"/>
                </a:solidFill>
              </a:rPr>
              <a:t>офлайновой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среде.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Космос </a:t>
            </a:r>
            <a:r>
              <a:rPr lang="ru-RU" dirty="0"/>
              <a:t>и STEM в образовании. </a:t>
            </a:r>
            <a:r>
              <a:rPr lang="ru-RU" b="1" dirty="0">
                <a:solidFill>
                  <a:srgbClr val="002060"/>
                </a:solidFill>
              </a:rPr>
              <a:t>Особо:</a:t>
            </a:r>
            <a:r>
              <a:rPr lang="ru-RU" dirty="0">
                <a:solidFill>
                  <a:srgbClr val="002060"/>
                </a:solidFill>
              </a:rPr>
              <a:t>  наборы экспериментов для проведения в классе и </a:t>
            </a:r>
            <a:r>
              <a:rPr lang="ru-RU" dirty="0" smtClean="0">
                <a:solidFill>
                  <a:srgbClr val="002060"/>
                </a:solidFill>
              </a:rPr>
              <a:t>дома.</a:t>
            </a:r>
          </a:p>
          <a:p>
            <a:pPr marL="0" indent="0" algn="r">
              <a:buNone/>
            </a:pPr>
            <a:r>
              <a:rPr lang="en-US" dirty="0" smtClean="0"/>
              <a:t>URL</a:t>
            </a:r>
            <a:r>
              <a:rPr lang="ru-RU" dirty="0" smtClean="0"/>
              <a:t>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mel.fm/shkola/7934861-iste</a:t>
            </a:r>
            <a:r>
              <a:rPr lang="ru-RU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59" y="332656"/>
            <a:ext cx="650555" cy="432048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51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1505491" y="332366"/>
            <a:ext cx="7515835" cy="38311"/>
          </a:xfrm>
          <a:prstGeom prst="line">
            <a:avLst/>
          </a:prstGeom>
          <a:ln w="28575">
            <a:solidFill>
              <a:srgbClr val="0549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522123" y="4"/>
            <a:ext cx="81679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5496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ГЛОБАЛЬНЫЕ ТРЕНДЫ</a:t>
            </a:r>
          </a:p>
        </p:txBody>
      </p:sp>
      <p:sp>
        <p:nvSpPr>
          <p:cNvPr id="12" name="Прямоугольник с двумя усеченными противолежащими углами 11"/>
          <p:cNvSpPr/>
          <p:nvPr/>
        </p:nvSpPr>
        <p:spPr>
          <a:xfrm>
            <a:off x="2523460" y="621467"/>
            <a:ext cx="7123816" cy="750135"/>
          </a:xfrm>
          <a:prstGeom prst="snip2DiagRect">
            <a:avLst>
              <a:gd name="adj1" fmla="val 36779"/>
              <a:gd name="adj2" fmla="val 0"/>
            </a:avLst>
          </a:prstGeom>
          <a:solidFill>
            <a:srgbClr val="13708D">
              <a:alpha val="10000"/>
            </a:srgbClr>
          </a:solidFill>
          <a:ln w="19050">
            <a:solidFill>
              <a:srgbClr val="1370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4D69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 числа источников </a:t>
            </a:r>
            <a:br>
              <a:rPr lang="ru-RU" sz="2400" b="1" dirty="0">
                <a:solidFill>
                  <a:srgbClr val="004D69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>
                <a:solidFill>
                  <a:srgbClr val="004D69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образовательного контента</a:t>
            </a:r>
            <a:endParaRPr lang="ru-RU" sz="2400" dirty="0">
              <a:solidFill>
                <a:srgbClr val="004D69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с двумя усеченными противолежащими углами 12"/>
          <p:cNvSpPr/>
          <p:nvPr/>
        </p:nvSpPr>
        <p:spPr>
          <a:xfrm>
            <a:off x="2523460" y="1460297"/>
            <a:ext cx="7123816" cy="750135"/>
          </a:xfrm>
          <a:prstGeom prst="snip2DiagRect">
            <a:avLst>
              <a:gd name="adj1" fmla="val 36779"/>
              <a:gd name="adj2" fmla="val 0"/>
            </a:avLst>
          </a:prstGeom>
          <a:solidFill>
            <a:srgbClr val="13708D">
              <a:alpha val="10000"/>
            </a:srgbClr>
          </a:solidFill>
          <a:ln w="19050">
            <a:solidFill>
              <a:srgbClr val="1370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4D69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Быстрые изменения </a:t>
            </a:r>
            <a:br>
              <a:rPr lang="ru-RU" sz="2400" b="1" dirty="0">
                <a:solidFill>
                  <a:srgbClr val="004D69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>
                <a:solidFill>
                  <a:srgbClr val="004D69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технологиях и рынках</a:t>
            </a:r>
          </a:p>
        </p:txBody>
      </p:sp>
      <p:sp>
        <p:nvSpPr>
          <p:cNvPr id="14" name="Прямоугольник с двумя усеченными противолежащими углами 13"/>
          <p:cNvSpPr/>
          <p:nvPr/>
        </p:nvSpPr>
        <p:spPr>
          <a:xfrm>
            <a:off x="2523461" y="2299127"/>
            <a:ext cx="7123815" cy="750135"/>
          </a:xfrm>
          <a:prstGeom prst="snip2DiagRect">
            <a:avLst>
              <a:gd name="adj1" fmla="val 36779"/>
              <a:gd name="adj2" fmla="val 0"/>
            </a:avLst>
          </a:prstGeom>
          <a:solidFill>
            <a:srgbClr val="13708D">
              <a:alpha val="10000"/>
            </a:srgbClr>
          </a:solidFill>
          <a:ln w="19050">
            <a:solidFill>
              <a:srgbClr val="1370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4D69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Трансформации системы образования</a:t>
            </a:r>
            <a:br>
              <a:rPr lang="ru-RU" sz="2400" b="1" dirty="0">
                <a:solidFill>
                  <a:srgbClr val="004D69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>
                <a:solidFill>
                  <a:srgbClr val="004D69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мире в сторону индивидуализации</a:t>
            </a:r>
          </a:p>
        </p:txBody>
      </p:sp>
      <p:sp>
        <p:nvSpPr>
          <p:cNvPr id="15" name="Прямоугольник с двумя усеченными противолежащими углами 14"/>
          <p:cNvSpPr/>
          <p:nvPr/>
        </p:nvSpPr>
        <p:spPr>
          <a:xfrm>
            <a:off x="2523463" y="3137957"/>
            <a:ext cx="7123813" cy="750135"/>
          </a:xfrm>
          <a:prstGeom prst="snip2DiagRect">
            <a:avLst>
              <a:gd name="adj1" fmla="val 36779"/>
              <a:gd name="adj2" fmla="val 0"/>
            </a:avLst>
          </a:prstGeom>
          <a:solidFill>
            <a:srgbClr val="13708D">
              <a:alpha val="10000"/>
            </a:srgbClr>
          </a:solidFill>
          <a:ln w="19050">
            <a:solidFill>
              <a:srgbClr val="1370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4D69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 проникновения Интернета и его скорости, количества мобильных устройств</a:t>
            </a:r>
          </a:p>
        </p:txBody>
      </p:sp>
      <p:sp>
        <p:nvSpPr>
          <p:cNvPr id="16" name="Прямоугольник с двумя усеченными противолежащими углами 15"/>
          <p:cNvSpPr/>
          <p:nvPr/>
        </p:nvSpPr>
        <p:spPr>
          <a:xfrm>
            <a:off x="2523462" y="3976787"/>
            <a:ext cx="7123813" cy="573950"/>
          </a:xfrm>
          <a:prstGeom prst="snip2DiagRect">
            <a:avLst>
              <a:gd name="adj1" fmla="val 36779"/>
              <a:gd name="adj2" fmla="val 0"/>
            </a:avLst>
          </a:prstGeom>
          <a:solidFill>
            <a:srgbClr val="13708D">
              <a:alpha val="10000"/>
            </a:srgbClr>
          </a:solidFill>
          <a:ln w="19050">
            <a:solidFill>
              <a:srgbClr val="1370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4D69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Распространение электронных денег</a:t>
            </a:r>
          </a:p>
        </p:txBody>
      </p:sp>
      <p:sp>
        <p:nvSpPr>
          <p:cNvPr id="17" name="Прямоугольник с двумя усеченными противолежащими углами 16"/>
          <p:cNvSpPr/>
          <p:nvPr/>
        </p:nvSpPr>
        <p:spPr>
          <a:xfrm>
            <a:off x="2523461" y="4639433"/>
            <a:ext cx="7123813" cy="1229741"/>
          </a:xfrm>
          <a:prstGeom prst="snip2DiagRect">
            <a:avLst>
              <a:gd name="adj1" fmla="val 24421"/>
              <a:gd name="adj2" fmla="val 0"/>
            </a:avLst>
          </a:prstGeom>
          <a:solidFill>
            <a:srgbClr val="13708D">
              <a:alpha val="10000"/>
            </a:srgbClr>
          </a:solidFill>
          <a:ln w="19050">
            <a:solidFill>
              <a:srgbClr val="1370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rgbClr val="004D69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Роль ядра образовательной платформы переходит от образовательного учреждения к индивидуальной образовательной траектории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83973" y="6130494"/>
            <a:ext cx="1844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По Г.В. </a:t>
            </a:r>
            <a:r>
              <a:rPr lang="ru-RU" dirty="0" err="1">
                <a:solidFill>
                  <a:prstClr val="black"/>
                </a:solidFill>
              </a:rPr>
              <a:t>Перковой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108" y="189419"/>
            <a:ext cx="650555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3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88640"/>
            <a:ext cx="8229600" cy="72008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Мобильное </a:t>
            </a:r>
            <a:r>
              <a:rPr lang="ru-RU" sz="3200" b="1" dirty="0">
                <a:solidFill>
                  <a:srgbClr val="C00000"/>
                </a:solidFill>
              </a:rPr>
              <a:t>обучение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853281"/>
            <a:ext cx="4375971" cy="5832648"/>
          </a:xfrm>
        </p:spPr>
      </p:pic>
      <p:sp>
        <p:nvSpPr>
          <p:cNvPr id="5" name="TextBox 4"/>
          <p:cNvSpPr txBox="1"/>
          <p:nvPr/>
        </p:nvSpPr>
        <p:spPr>
          <a:xfrm>
            <a:off x="5951984" y="1124744"/>
            <a:ext cx="4535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Мобильное обучение </a:t>
            </a:r>
            <a:r>
              <a:rPr lang="ru-RU" sz="2400" b="1" dirty="0">
                <a:solidFill>
                  <a:prstClr val="black"/>
                </a:solidFill>
              </a:rPr>
              <a:t>(м-обучение) </a:t>
            </a:r>
            <a:r>
              <a:rPr lang="en-US" sz="2400" b="1" dirty="0">
                <a:solidFill>
                  <a:prstClr val="black"/>
                </a:solidFill>
              </a:rPr>
              <a:t>mobile learning (m-learning)</a:t>
            </a:r>
            <a:r>
              <a:rPr lang="ru-RU" sz="2400" b="1" dirty="0">
                <a:solidFill>
                  <a:prstClr val="black"/>
                </a:solidFill>
              </a:rPr>
              <a:t> – </a:t>
            </a:r>
            <a:r>
              <a:rPr lang="ru-RU" sz="2400" dirty="0">
                <a:solidFill>
                  <a:prstClr val="black"/>
                </a:solidFill>
              </a:rPr>
              <a:t>обучение в нескольких контекстах: как социальное взаимодействие (дистанционное обучение) </a:t>
            </a:r>
          </a:p>
          <a:p>
            <a:r>
              <a:rPr lang="ru-RU" sz="2400" dirty="0">
                <a:solidFill>
                  <a:prstClr val="black"/>
                </a:solidFill>
              </a:rPr>
              <a:t>и как самостоятельное обучение </a:t>
            </a:r>
            <a:r>
              <a:rPr lang="ru-RU" sz="2400" b="1" i="1" dirty="0">
                <a:solidFill>
                  <a:prstClr val="black"/>
                </a:solidFill>
              </a:rPr>
              <a:t>с  использованием персональных электронных устройств</a:t>
            </a:r>
            <a:r>
              <a:rPr lang="ru-RU" sz="2400" dirty="0">
                <a:solidFill>
                  <a:prstClr val="black"/>
                </a:solidFill>
              </a:rPr>
              <a:t>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68009" y="5517233"/>
            <a:ext cx="38320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Пикассо :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«Проблема компьютеров в том, </a:t>
            </a:r>
          </a:p>
          <a:p>
            <a:r>
              <a:rPr lang="ru-RU" sz="2000" dirty="0">
                <a:solidFill>
                  <a:srgbClr val="002060"/>
                </a:solidFill>
              </a:rPr>
              <a:t>что они обеспечивают ответы».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61" y="364271"/>
            <a:ext cx="650555" cy="432048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2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771" y="0"/>
            <a:ext cx="11257807" cy="617517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Тенденции развития среднего общего образования 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2200" dirty="0" smtClean="0"/>
              <a:t>(по О.Н. Мачехиной) 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755" y="617516"/>
            <a:ext cx="11827824" cy="610396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 smtClean="0"/>
              <a:t>I</a:t>
            </a:r>
            <a:r>
              <a:rPr lang="en-US" b="1" dirty="0" smtClean="0">
                <a:solidFill>
                  <a:srgbClr val="0070C0"/>
                </a:solidFill>
              </a:rPr>
              <a:t>. </a:t>
            </a:r>
            <a:r>
              <a:rPr lang="ru-RU" sz="4200" b="1" dirty="0" smtClean="0">
                <a:solidFill>
                  <a:srgbClr val="0070C0"/>
                </a:solidFill>
              </a:rPr>
              <a:t>Переформатирование учебного процесса: </a:t>
            </a:r>
            <a:endParaRPr lang="ru-RU" sz="4200" b="1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4200" dirty="0" smtClean="0"/>
              <a:t>Домашнее образование.</a:t>
            </a:r>
            <a:endParaRPr lang="ru-RU" sz="4200" dirty="0"/>
          </a:p>
          <a:p>
            <a:pPr marL="514350" indent="-514350">
              <a:buFont typeface="+mj-lt"/>
              <a:buAutoNum type="arabicPeriod"/>
            </a:pPr>
            <a:r>
              <a:rPr lang="ru-RU" sz="4200" dirty="0" smtClean="0"/>
              <a:t>Персонализированное </a:t>
            </a:r>
            <a:r>
              <a:rPr lang="ru-RU" sz="4200" dirty="0"/>
              <a:t>обучение, реализуемое по </a:t>
            </a:r>
            <a:r>
              <a:rPr lang="ru-RU" sz="4200" dirty="0" smtClean="0"/>
              <a:t>следующим направлениям:  </a:t>
            </a:r>
            <a:r>
              <a:rPr lang="ru-RU" sz="4200" dirty="0"/>
              <a:t>индивидуальная учебная программа для самостоятельного изучения</a:t>
            </a:r>
            <a:r>
              <a:rPr lang="ru-RU" sz="4200" dirty="0" smtClean="0"/>
              <a:t>, обеспечивающая </a:t>
            </a:r>
            <a:r>
              <a:rPr lang="ru-RU" sz="4200" dirty="0"/>
              <a:t>комфорт и эффективность</a:t>
            </a:r>
            <a:r>
              <a:rPr lang="ru-RU" sz="4200" dirty="0" smtClean="0"/>
              <a:t>; учебная </a:t>
            </a:r>
            <a:r>
              <a:rPr lang="ru-RU" sz="4200" dirty="0"/>
              <a:t>среда, соответствующая потребностям учащегося</a:t>
            </a:r>
            <a:r>
              <a:rPr lang="ru-RU" sz="4200" dirty="0" smtClean="0"/>
              <a:t>; технологии</a:t>
            </a:r>
            <a:r>
              <a:rPr lang="ru-RU" sz="4200" dirty="0"/>
              <a:t>, которые обогащают учебный потенциал и </a:t>
            </a:r>
            <a:r>
              <a:rPr lang="ru-RU" sz="4200" dirty="0" smtClean="0"/>
              <a:t>способствуют творчеству; частые </a:t>
            </a:r>
            <a:r>
              <a:rPr lang="ru-RU" sz="4200" dirty="0"/>
              <a:t>проверки усвоения материала и выработки навыков, </a:t>
            </a:r>
            <a:r>
              <a:rPr lang="ru-RU" sz="4200" dirty="0" smtClean="0"/>
              <a:t>которые помогают </a:t>
            </a:r>
            <a:r>
              <a:rPr lang="ru-RU" sz="4200" dirty="0"/>
              <a:t>учиться постоянно.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200" dirty="0" smtClean="0"/>
              <a:t>Большее </a:t>
            </a:r>
            <a:r>
              <a:rPr lang="ru-RU" sz="4200" dirty="0"/>
              <a:t>количество платформ для виртуального обучения онлайн.</a:t>
            </a:r>
          </a:p>
          <a:p>
            <a:pPr marL="0" indent="0">
              <a:buNone/>
            </a:pPr>
            <a:r>
              <a:rPr lang="en-US" sz="4200" dirty="0" smtClean="0"/>
              <a:t>II. </a:t>
            </a:r>
            <a:r>
              <a:rPr lang="ru-RU" sz="4200" b="1" dirty="0" smtClean="0">
                <a:solidFill>
                  <a:srgbClr val="0070C0"/>
                </a:solidFill>
              </a:rPr>
              <a:t>Изменение физической среды </a:t>
            </a:r>
            <a:r>
              <a:rPr lang="ru-RU" sz="4200" b="1" dirty="0">
                <a:solidFill>
                  <a:srgbClr val="0070C0"/>
                </a:solidFill>
              </a:rPr>
              <a:t>школы. </a:t>
            </a:r>
            <a:endParaRPr lang="ru-RU" sz="42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4200" b="1" dirty="0" smtClean="0"/>
              <a:t>Формы: </a:t>
            </a:r>
            <a:r>
              <a:rPr lang="ru-RU" sz="4200" dirty="0" smtClean="0"/>
              <a:t>«</a:t>
            </a:r>
            <a:r>
              <a:rPr lang="ru-RU" sz="4200" dirty="0"/>
              <a:t>класс без стен», «умная» </a:t>
            </a:r>
            <a:r>
              <a:rPr lang="ru-RU" sz="4200" dirty="0" smtClean="0"/>
              <a:t>доска (</a:t>
            </a:r>
            <a:r>
              <a:rPr lang="ru-RU" sz="4200" dirty="0"/>
              <a:t>англ. </a:t>
            </a:r>
            <a:r>
              <a:rPr lang="ru-RU" sz="4200" dirty="0" err="1"/>
              <a:t>smart</a:t>
            </a:r>
            <a:r>
              <a:rPr lang="ru-RU" sz="4200" dirty="0"/>
              <a:t> </a:t>
            </a:r>
            <a:r>
              <a:rPr lang="ru-RU" sz="4200" dirty="0" err="1"/>
              <a:t>board</a:t>
            </a:r>
            <a:r>
              <a:rPr lang="ru-RU" sz="4200" dirty="0"/>
              <a:t>) и «умное» рабочее место (англ. </a:t>
            </a:r>
            <a:r>
              <a:rPr lang="ru-RU" sz="4200" dirty="0" err="1"/>
              <a:t>smart</a:t>
            </a:r>
            <a:r>
              <a:rPr lang="ru-RU" sz="4200" dirty="0"/>
              <a:t> </a:t>
            </a:r>
            <a:r>
              <a:rPr lang="ru-RU" sz="4200" dirty="0" err="1"/>
              <a:t>workplace</a:t>
            </a:r>
            <a:r>
              <a:rPr lang="ru-RU" sz="4200" dirty="0"/>
              <a:t>). </a:t>
            </a:r>
            <a:endParaRPr lang="ru-RU" sz="4200" dirty="0" smtClean="0"/>
          </a:p>
          <a:p>
            <a:pPr marL="0" indent="0">
              <a:buNone/>
            </a:pPr>
            <a:r>
              <a:rPr lang="ru-RU" sz="4200" b="1" dirty="0" smtClean="0"/>
              <a:t>Проекты:</a:t>
            </a:r>
            <a:r>
              <a:rPr lang="ru-RU" sz="4200" dirty="0" smtClean="0"/>
              <a:t> «</a:t>
            </a:r>
            <a:r>
              <a:rPr lang="ru-RU" sz="4200" dirty="0"/>
              <a:t>Школа биоразнообразия</a:t>
            </a:r>
            <a:r>
              <a:rPr lang="ru-RU" sz="4200" dirty="0" smtClean="0"/>
              <a:t>», находящаяся </a:t>
            </a:r>
            <a:r>
              <a:rPr lang="ru-RU" sz="4200" dirty="0"/>
              <a:t>в лесу, где уроки биологии и технологий проводятся сразу </a:t>
            </a:r>
            <a:r>
              <a:rPr lang="ru-RU" sz="4200" dirty="0" smtClean="0"/>
              <a:t>на местности; </a:t>
            </a:r>
            <a:r>
              <a:rPr lang="ru-RU" sz="4200" dirty="0"/>
              <a:t>Школа-лаборатория, где уроки органично объединены с </a:t>
            </a:r>
            <a:r>
              <a:rPr lang="ru-RU" sz="4200" dirty="0" smtClean="0"/>
              <a:t>занятиями робототехникой; </a:t>
            </a:r>
            <a:r>
              <a:rPr lang="ru-RU" sz="4200" dirty="0"/>
              <a:t>Школа-</a:t>
            </a:r>
            <a:r>
              <a:rPr lang="ru-RU" sz="4200" dirty="0" err="1"/>
              <a:t>хаб</a:t>
            </a:r>
            <a:r>
              <a:rPr lang="ru-RU" sz="4200" dirty="0"/>
              <a:t> (от англ. </a:t>
            </a:r>
            <a:r>
              <a:rPr lang="ru-RU" sz="4200" dirty="0" err="1"/>
              <a:t>hub</a:t>
            </a:r>
            <a:r>
              <a:rPr lang="ru-RU" sz="4200" dirty="0"/>
              <a:t> – узел какой-то сети) новых технологий</a:t>
            </a:r>
            <a:r>
              <a:rPr lang="ru-RU" sz="4200" dirty="0" smtClean="0"/>
              <a:t>, где </a:t>
            </a:r>
            <a:r>
              <a:rPr lang="ru-RU" sz="4200" dirty="0"/>
              <a:t>учащиеся, наряду с освоением учебного материала, ищут варианты </a:t>
            </a:r>
            <a:r>
              <a:rPr lang="ru-RU" sz="4200" dirty="0" smtClean="0"/>
              <a:t>решения различных проблем.</a:t>
            </a:r>
          </a:p>
          <a:p>
            <a:pPr marL="0" indent="0">
              <a:buNone/>
            </a:pPr>
            <a:r>
              <a:rPr lang="en-US" sz="4200" dirty="0" smtClean="0"/>
              <a:t>III</a:t>
            </a:r>
            <a:r>
              <a:rPr lang="ru-RU" sz="4200" dirty="0" smtClean="0"/>
              <a:t> . </a:t>
            </a:r>
            <a:r>
              <a:rPr lang="ru-RU" sz="4200" b="1" dirty="0" smtClean="0">
                <a:solidFill>
                  <a:srgbClr val="0070C0"/>
                </a:solidFill>
              </a:rPr>
              <a:t>Изменение методологии </a:t>
            </a:r>
            <a:r>
              <a:rPr lang="ru-RU" sz="4200" b="1" dirty="0">
                <a:solidFill>
                  <a:srgbClr val="0070C0"/>
                </a:solidFill>
              </a:rPr>
              <a:t>образования и </a:t>
            </a:r>
            <a:r>
              <a:rPr lang="ru-RU" sz="4200" b="1" dirty="0" smtClean="0">
                <a:solidFill>
                  <a:srgbClr val="0070C0"/>
                </a:solidFill>
              </a:rPr>
              <a:t>методики преподавания.</a:t>
            </a:r>
          </a:p>
          <a:p>
            <a:pPr marL="0" indent="0">
              <a:buNone/>
            </a:pPr>
            <a:r>
              <a:rPr lang="ru-RU" sz="4200" b="1" dirty="0" smtClean="0"/>
              <a:t>Методика преподавания</a:t>
            </a:r>
            <a:r>
              <a:rPr lang="ru-RU" sz="4200" dirty="0" smtClean="0"/>
              <a:t>: Проектное обучение и </a:t>
            </a:r>
            <a:r>
              <a:rPr lang="ru-RU" sz="4200" dirty="0"/>
              <a:t>новые образовательные </a:t>
            </a:r>
            <a:r>
              <a:rPr lang="ru-RU" sz="4200" dirty="0" smtClean="0"/>
              <a:t>технологии (облегчающие, креативные, практичные). </a:t>
            </a:r>
          </a:p>
          <a:p>
            <a:pPr marL="0" indent="0">
              <a:buNone/>
            </a:pPr>
            <a:r>
              <a:rPr lang="ru-RU" sz="4200" dirty="0" smtClean="0"/>
              <a:t>Оцениваются  </a:t>
            </a:r>
            <a:r>
              <a:rPr lang="ru-RU" sz="4200" dirty="0"/>
              <a:t>навыки критического мышления и решения проблем, а </a:t>
            </a:r>
            <a:r>
              <a:rPr lang="ru-RU" sz="4200" dirty="0" smtClean="0"/>
              <a:t>тестирование </a:t>
            </a:r>
            <a:r>
              <a:rPr lang="ru-RU" sz="4200" dirty="0"/>
              <a:t>со временем уступит первенство оценке успеваемости </a:t>
            </a:r>
            <a:r>
              <a:rPr lang="ru-RU" sz="4200" dirty="0" smtClean="0"/>
              <a:t>через творческие </a:t>
            </a:r>
            <a:r>
              <a:rPr lang="ru-RU" sz="4200" dirty="0"/>
              <a:t>проекты. </a:t>
            </a:r>
            <a:endParaRPr lang="ru-RU" sz="4200" dirty="0" smtClean="0"/>
          </a:p>
          <a:p>
            <a:pPr marL="0" indent="0">
              <a:buNone/>
            </a:pPr>
            <a:r>
              <a:rPr lang="ru-RU" sz="4200" dirty="0" smtClean="0"/>
              <a:t>Обучающие </a:t>
            </a:r>
            <a:r>
              <a:rPr lang="ru-RU" sz="4200" dirty="0"/>
              <a:t>игры, которые будут помогать </a:t>
            </a:r>
            <a:r>
              <a:rPr lang="ru-RU" sz="4200" dirty="0" smtClean="0"/>
              <a:t>детям программировать</a:t>
            </a:r>
            <a:r>
              <a:rPr lang="ru-RU" sz="4200" dirty="0"/>
              <a:t>, игрушки, которые обучают </a:t>
            </a:r>
            <a:r>
              <a:rPr lang="ru-RU" sz="4200" dirty="0" smtClean="0"/>
              <a:t>робототехнике; различные</a:t>
            </a:r>
            <a:endParaRPr lang="ru-RU" sz="4200" dirty="0"/>
          </a:p>
          <a:p>
            <a:pPr marL="0" indent="0">
              <a:buNone/>
            </a:pPr>
            <a:r>
              <a:rPr lang="ru-RU" sz="4200" dirty="0"/>
              <a:t>приложения и гаджеты для учителей, обеспечивающие эффективную </a:t>
            </a:r>
            <a:r>
              <a:rPr lang="ru-RU" sz="4200" dirty="0" smtClean="0"/>
              <a:t>передачу учебного </a:t>
            </a:r>
            <a:r>
              <a:rPr lang="ru-RU" sz="4200" dirty="0"/>
              <a:t>контента </a:t>
            </a:r>
            <a:r>
              <a:rPr lang="ru-RU" sz="4200" dirty="0" smtClean="0"/>
              <a:t>учащимся.</a:t>
            </a:r>
            <a:endParaRPr lang="ru-RU" sz="4200" dirty="0"/>
          </a:p>
          <a:p>
            <a:pPr marL="0" indent="0">
              <a:buNone/>
            </a:pPr>
            <a:r>
              <a:rPr lang="ru-RU" sz="4200" b="1" dirty="0" smtClean="0"/>
              <a:t>Методология </a:t>
            </a:r>
            <a:r>
              <a:rPr lang="ru-RU" sz="4200" b="1" dirty="0"/>
              <a:t>среднего общего </a:t>
            </a:r>
            <a:r>
              <a:rPr lang="ru-RU" sz="4200" b="1" dirty="0" smtClean="0"/>
              <a:t>образования</a:t>
            </a:r>
            <a:r>
              <a:rPr lang="ru-RU" sz="4200" dirty="0" smtClean="0"/>
              <a:t>: Концептуальный приоритет социальных </a:t>
            </a:r>
            <a:r>
              <a:rPr lang="ru-RU" sz="4200" dirty="0"/>
              <a:t>и </a:t>
            </a:r>
            <a:r>
              <a:rPr lang="ru-RU" sz="4200" dirty="0" smtClean="0"/>
              <a:t>эмоциональных опыта </a:t>
            </a:r>
            <a:r>
              <a:rPr lang="ru-RU" sz="4200" dirty="0"/>
              <a:t>и </a:t>
            </a:r>
            <a:r>
              <a:rPr lang="ru-RU" sz="4200" dirty="0" smtClean="0"/>
              <a:t>смыслов, </a:t>
            </a:r>
            <a:r>
              <a:rPr lang="ru-RU" sz="4200" dirty="0"/>
              <a:t>а не ЗУН </a:t>
            </a:r>
            <a:r>
              <a:rPr lang="ru-RU" sz="4200" dirty="0" smtClean="0"/>
              <a:t>или компетенции</a:t>
            </a:r>
            <a:r>
              <a:rPr lang="ru-RU" sz="4200" dirty="0"/>
              <a:t>. </a:t>
            </a:r>
            <a:endParaRPr lang="ru-RU" sz="4200" dirty="0" smtClean="0"/>
          </a:p>
          <a:p>
            <a:pPr marL="0" indent="0">
              <a:buNone/>
            </a:pPr>
            <a:r>
              <a:rPr lang="ru-RU" sz="4200" dirty="0" smtClean="0"/>
              <a:t>Внешнее выражение: креативность</a:t>
            </a:r>
            <a:r>
              <a:rPr lang="ru-RU" sz="4200" dirty="0"/>
              <a:t>, сотрудничество</a:t>
            </a:r>
            <a:r>
              <a:rPr lang="ru-RU" sz="4200" dirty="0" smtClean="0"/>
              <a:t>, коммуникация </a:t>
            </a:r>
            <a:r>
              <a:rPr lang="ru-RU" sz="4200" dirty="0"/>
              <a:t>и решение </a:t>
            </a:r>
            <a:r>
              <a:rPr lang="ru-RU" sz="4200" dirty="0" smtClean="0"/>
              <a:t>проблем. </a:t>
            </a:r>
            <a:endParaRPr lang="ru-RU" sz="4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15" y="92734"/>
            <a:ext cx="650555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12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Дистанционное обучение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Дистанционное обучение (ДО) — взаимодействие учителя и учащихся между собой на расстоянии, отражающее все присущие учебному процессу компоненты (цели, содержание, методы, организационные формы, средства обучения) и реализуемое специфичными средствами Интернет-технологий или другими средствами, предусматривающими интерактивность.</a:t>
            </a:r>
          </a:p>
          <a:p>
            <a:endParaRPr lang="ru-RU" dirty="0" smtClean="0"/>
          </a:p>
          <a:p>
            <a:r>
              <a:rPr lang="ru-RU" dirty="0" smtClean="0"/>
              <a:t>Дистанционное обучение — это самостоятельная форма обучения, информационные технологии в дистанционном обучении являются ведущим средством.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02" y="116632"/>
            <a:ext cx="650555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6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V="1">
            <a:off x="1505491" y="332366"/>
            <a:ext cx="7515835" cy="38311"/>
          </a:xfrm>
          <a:prstGeom prst="line">
            <a:avLst/>
          </a:prstGeom>
          <a:ln w="28575">
            <a:solidFill>
              <a:srgbClr val="0549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522123" y="-38634"/>
            <a:ext cx="81679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5496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ТЕХНОЛОГИЧЕСКИЕ ТРЕНДЫ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5496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ОБЛАСТИ ДИСТАНЦИОННОГО ОБУЧЕНИЯ</a:t>
            </a:r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2406502" y="799502"/>
            <a:ext cx="7123816" cy="578777"/>
          </a:xfrm>
          <a:prstGeom prst="snip2DiagRect">
            <a:avLst>
              <a:gd name="adj1" fmla="val 36779"/>
              <a:gd name="adj2" fmla="val 0"/>
            </a:avLst>
          </a:prstGeom>
          <a:solidFill>
            <a:srgbClr val="13708D">
              <a:alpha val="10000"/>
            </a:srgbClr>
          </a:solidFill>
          <a:ln w="19050">
            <a:solidFill>
              <a:srgbClr val="1370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4D69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интерактивные учебники</a:t>
            </a:r>
          </a:p>
        </p:txBody>
      </p:sp>
      <p:sp>
        <p:nvSpPr>
          <p:cNvPr id="7" name="Прямоугольник с двумя усеченными противолежащими углами 6"/>
          <p:cNvSpPr/>
          <p:nvPr/>
        </p:nvSpPr>
        <p:spPr>
          <a:xfrm>
            <a:off x="2406502" y="1535559"/>
            <a:ext cx="7123816" cy="578777"/>
          </a:xfrm>
          <a:prstGeom prst="snip2DiagRect">
            <a:avLst>
              <a:gd name="adj1" fmla="val 36779"/>
              <a:gd name="adj2" fmla="val 0"/>
            </a:avLst>
          </a:prstGeom>
          <a:solidFill>
            <a:srgbClr val="13708D">
              <a:alpha val="10000"/>
            </a:srgbClr>
          </a:solidFill>
          <a:ln w="19050">
            <a:solidFill>
              <a:srgbClr val="1370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4D69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геймификация</a:t>
            </a:r>
            <a:r>
              <a:rPr lang="ru-RU" sz="2400" b="1" dirty="0">
                <a:solidFill>
                  <a:srgbClr val="004D69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образования</a:t>
            </a:r>
          </a:p>
        </p:txBody>
      </p:sp>
      <p:sp>
        <p:nvSpPr>
          <p:cNvPr id="8" name="Прямоугольник с двумя усеченными противолежащими углами 7"/>
          <p:cNvSpPr/>
          <p:nvPr/>
        </p:nvSpPr>
        <p:spPr>
          <a:xfrm>
            <a:off x="2406502" y="2273261"/>
            <a:ext cx="7123816" cy="750135"/>
          </a:xfrm>
          <a:prstGeom prst="snip2DiagRect">
            <a:avLst>
              <a:gd name="adj1" fmla="val 36779"/>
              <a:gd name="adj2" fmla="val 0"/>
            </a:avLst>
          </a:prstGeom>
          <a:solidFill>
            <a:srgbClr val="13708D">
              <a:alpha val="10000"/>
            </a:srgbClr>
          </a:solidFill>
          <a:ln w="19050">
            <a:solidFill>
              <a:srgbClr val="1370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4D69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бурный рост числа образовательных </a:t>
            </a:r>
            <a:r>
              <a:rPr lang="ru-RU" sz="2400" b="1" dirty="0" err="1">
                <a:solidFill>
                  <a:srgbClr val="004D69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стартапов</a:t>
            </a:r>
            <a:endParaRPr lang="ru-RU" sz="2400" b="1" dirty="0">
              <a:solidFill>
                <a:srgbClr val="004D69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2406502" y="3182321"/>
            <a:ext cx="7123816" cy="750135"/>
          </a:xfrm>
          <a:prstGeom prst="snip2DiagRect">
            <a:avLst>
              <a:gd name="adj1" fmla="val 36779"/>
              <a:gd name="adj2" fmla="val 0"/>
            </a:avLst>
          </a:prstGeom>
          <a:solidFill>
            <a:srgbClr val="13708D">
              <a:alpha val="10000"/>
            </a:srgbClr>
          </a:solidFill>
          <a:ln w="19050">
            <a:solidFill>
              <a:srgbClr val="1370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4D69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цифровое повествование</a:t>
            </a:r>
            <a:br>
              <a:rPr lang="ru-RU" sz="2400" b="1" dirty="0">
                <a:solidFill>
                  <a:srgbClr val="004D69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>
                <a:solidFill>
                  <a:srgbClr val="004D69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400" b="1" dirty="0">
                <a:solidFill>
                  <a:srgbClr val="004D69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 storytelling</a:t>
            </a:r>
            <a:r>
              <a:rPr lang="ru-RU" sz="2400" b="1" dirty="0">
                <a:solidFill>
                  <a:srgbClr val="004D69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10" name="Прямоугольник с двумя усеченными противолежащими углами 9"/>
          <p:cNvSpPr/>
          <p:nvPr/>
        </p:nvSpPr>
        <p:spPr>
          <a:xfrm>
            <a:off x="2406502" y="4091380"/>
            <a:ext cx="7123816" cy="578778"/>
          </a:xfrm>
          <a:prstGeom prst="snip2DiagRect">
            <a:avLst>
              <a:gd name="adj1" fmla="val 36779"/>
              <a:gd name="adj2" fmla="val 0"/>
            </a:avLst>
          </a:prstGeom>
          <a:solidFill>
            <a:srgbClr val="13708D">
              <a:alpha val="10000"/>
            </a:srgbClr>
          </a:solidFill>
          <a:ln w="19050">
            <a:solidFill>
              <a:srgbClr val="1370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4D69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виртуальные классы</a:t>
            </a:r>
          </a:p>
        </p:txBody>
      </p:sp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2406502" y="4829084"/>
            <a:ext cx="7123816" cy="750135"/>
          </a:xfrm>
          <a:prstGeom prst="snip2DiagRect">
            <a:avLst>
              <a:gd name="adj1" fmla="val 36779"/>
              <a:gd name="adj2" fmla="val 0"/>
            </a:avLst>
          </a:prstGeom>
          <a:solidFill>
            <a:srgbClr val="13708D">
              <a:alpha val="10000"/>
            </a:srgbClr>
          </a:solidFill>
          <a:ln w="19050">
            <a:solidFill>
              <a:srgbClr val="1370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4D69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открытых </a:t>
            </a:r>
            <a:br>
              <a:rPr lang="ru-RU" sz="2400" b="1" dirty="0">
                <a:solidFill>
                  <a:srgbClr val="004D69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>
                <a:solidFill>
                  <a:srgbClr val="004D69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мега-университетов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20434" y="5738143"/>
            <a:ext cx="74959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rgbClr val="C00000"/>
                </a:solidFill>
                <a:latin typeface="Trebuchet MS" panose="020B0603020202020204" pitchFamily="34" charset="0"/>
                <a:cs typeface="Times New Roman" pitchFamily="18" charset="0"/>
              </a:rPr>
              <a:t>И это </a:t>
            </a:r>
            <a:r>
              <a:rPr lang="ru-RU" sz="2800" b="1" dirty="0" smtClean="0">
                <a:ln w="1905"/>
                <a:solidFill>
                  <a:srgbClr val="C00000"/>
                </a:solidFill>
                <a:latin typeface="Trebuchet MS" panose="020B0603020202020204" pitchFamily="34" charset="0"/>
                <a:cs typeface="Times New Roman" pitchFamily="18" charset="0"/>
              </a:rPr>
              <a:t>неполный </a:t>
            </a:r>
            <a:r>
              <a:rPr lang="ru-RU" sz="2800" b="1" dirty="0">
                <a:ln w="1905"/>
                <a:solidFill>
                  <a:srgbClr val="C00000"/>
                </a:solidFill>
                <a:latin typeface="Trebuchet MS" panose="020B0603020202020204" pitchFamily="34" charset="0"/>
                <a:cs typeface="Times New Roman" pitchFamily="18" charset="0"/>
              </a:rPr>
              <a:t>набор!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52184" y="6200948"/>
            <a:ext cx="1844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По Г.В. </a:t>
            </a:r>
            <a:r>
              <a:rPr lang="ru-RU" dirty="0" err="1">
                <a:solidFill>
                  <a:prstClr val="black"/>
                </a:solidFill>
              </a:rPr>
              <a:t>Перковой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59" y="154653"/>
            <a:ext cx="650555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1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9157" y="273132"/>
            <a:ext cx="11289924" cy="636517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4500" b="1" dirty="0" smtClean="0">
                <a:solidFill>
                  <a:srgbClr val="C00000"/>
                </a:solidFill>
              </a:rPr>
              <a:t>Что такое дистанционное и онлайн </a:t>
            </a:r>
            <a:r>
              <a:rPr lang="ru-RU" sz="4500" b="1" dirty="0" smtClean="0">
                <a:solidFill>
                  <a:srgbClr val="C00000"/>
                </a:solidFill>
              </a:rPr>
              <a:t>обучение?: общее и различное</a:t>
            </a:r>
            <a:endParaRPr lang="ru-RU" sz="45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Дистанционное </a:t>
            </a:r>
            <a:r>
              <a:rPr lang="ru-RU" b="1" dirty="0">
                <a:solidFill>
                  <a:srgbClr val="0070C0"/>
                </a:solidFill>
              </a:rPr>
              <a:t>обучение (удаленное) </a:t>
            </a:r>
            <a:r>
              <a:rPr lang="ru-RU" dirty="0"/>
              <a:t>– форма получения знаний, в том числе образования, на расстоянии, с сохранением компонентов учебного процесса и использованием интерактивных и интернет-технологий.</a:t>
            </a:r>
          </a:p>
          <a:p>
            <a:pPr marL="0" indent="0">
              <a:buNone/>
            </a:pPr>
            <a:r>
              <a:rPr lang="ru-RU" dirty="0" smtClean="0"/>
              <a:t>Его </a:t>
            </a:r>
            <a:r>
              <a:rPr lang="ru-RU" dirty="0"/>
              <a:t>главная черта – расстояние между учащимся и обучающим.</a:t>
            </a:r>
          </a:p>
          <a:p>
            <a:pPr marL="0" indent="0">
              <a:buNone/>
            </a:pPr>
            <a:r>
              <a:rPr lang="ru-RU" dirty="0"/>
              <a:t>Для дистанционного обучения можно использовать разные форматы, технологии и инструменты, в том числе и онлайн-обучение, которое является основным способом и источником устройства </a:t>
            </a:r>
            <a:r>
              <a:rPr lang="ru-RU" dirty="0" smtClean="0"/>
              <a:t> ДО, но </a:t>
            </a:r>
            <a:r>
              <a:rPr lang="ru-RU" dirty="0"/>
              <a:t>само по себе дистанционное обучение может быть и без </a:t>
            </a:r>
            <a:r>
              <a:rPr lang="ru-RU" dirty="0" smtClean="0"/>
              <a:t>онлайн-обучения.</a:t>
            </a:r>
            <a:endParaRPr lang="ru-RU" dirty="0" smtClean="0"/>
          </a:p>
          <a:p>
            <a:r>
              <a:rPr lang="ru-RU" b="1" dirty="0" smtClean="0">
                <a:solidFill>
                  <a:srgbClr val="0070C0"/>
                </a:solidFill>
              </a:rPr>
              <a:t>Онлайн-обучение (интернет, электронное, e-</a:t>
            </a:r>
            <a:r>
              <a:rPr lang="ru-RU" b="1" dirty="0" err="1" smtClean="0">
                <a:solidFill>
                  <a:srgbClr val="0070C0"/>
                </a:solidFill>
              </a:rPr>
              <a:t>learning</a:t>
            </a:r>
            <a:r>
              <a:rPr lang="ru-RU" b="1" dirty="0" smtClean="0">
                <a:solidFill>
                  <a:srgbClr val="0070C0"/>
                </a:solidFill>
              </a:rPr>
              <a:t>) </a:t>
            </a:r>
            <a:r>
              <a:rPr lang="ru-RU" dirty="0" smtClean="0"/>
              <a:t>– получение знаний и навыков и взаимодействие через интернет. Форма создана, чтобы обеспечить онлайновую коммуникацию между преподавателем и студентом и студентами между собой. Онлайн обучение можно использовать как дополнение к аудиторному, когда преподаватель и </a:t>
            </a:r>
            <a:r>
              <a:rPr lang="ru-RU" dirty="0" smtClean="0"/>
              <a:t>ученики </a:t>
            </a:r>
            <a:r>
              <a:rPr lang="ru-RU" dirty="0" smtClean="0"/>
              <a:t>взаимодействуют через сеть, находясь в одном месте. Например, таким способом удобно проводить контрольные: учащиеся решают задания онлайн на планшетах или компьютерах в одной аудитории в присутствии преподавателя.</a:t>
            </a:r>
          </a:p>
          <a:p>
            <a:pPr marL="0" indent="0">
              <a:buNone/>
            </a:pPr>
            <a:r>
              <a:rPr lang="ru-RU" dirty="0" smtClean="0"/>
              <a:t>Есть </a:t>
            </a:r>
            <a:r>
              <a:rPr lang="ru-RU" dirty="0" smtClean="0"/>
              <a:t>четыре главных различия между понятиями онлайн и дистанционного обучения:</a:t>
            </a:r>
          </a:p>
          <a:p>
            <a:r>
              <a:rPr lang="ru-RU" b="1" dirty="0" smtClean="0"/>
              <a:t>    </a:t>
            </a:r>
            <a:r>
              <a:rPr lang="ru-RU" b="1" dirty="0" smtClean="0"/>
              <a:t>Расположение</a:t>
            </a:r>
            <a:r>
              <a:rPr lang="ru-RU" dirty="0" smtClean="0"/>
              <a:t>:     </a:t>
            </a:r>
            <a:r>
              <a:rPr lang="ru-RU" dirty="0" smtClean="0"/>
              <a:t>С e-</a:t>
            </a:r>
            <a:r>
              <a:rPr lang="ru-RU" dirty="0" err="1" smtClean="0"/>
              <a:t>learning</a:t>
            </a:r>
            <a:r>
              <a:rPr lang="ru-RU" dirty="0" smtClean="0"/>
              <a:t> группа может работать в одном помещении. А дистанционное обучение предполагает, что </a:t>
            </a:r>
            <a:r>
              <a:rPr lang="ru-RU" dirty="0" smtClean="0"/>
              <a:t>ученики и </a:t>
            </a:r>
            <a:r>
              <a:rPr lang="ru-RU" dirty="0" smtClean="0"/>
              <a:t>преподаватель могут быть на разных концах земли.</a:t>
            </a:r>
          </a:p>
          <a:p>
            <a:r>
              <a:rPr lang="ru-RU" dirty="0" smtClean="0"/>
              <a:t>    </a:t>
            </a:r>
            <a:r>
              <a:rPr lang="ru-RU" b="1" dirty="0" smtClean="0"/>
              <a:t>Диапазон:    </a:t>
            </a:r>
            <a:r>
              <a:rPr lang="ru-RU" dirty="0" smtClean="0"/>
              <a:t>Онлайн обучение – это метод, а удаленное обучение – форма. Онлайн может быть частью дистанционного, но так же органично может существовать в других формах, очной или очно-заочной.</a:t>
            </a:r>
          </a:p>
          <a:p>
            <a:r>
              <a:rPr lang="ru-RU" dirty="0" smtClean="0"/>
              <a:t>    </a:t>
            </a:r>
            <a:r>
              <a:rPr lang="ru-RU" b="1" dirty="0" smtClean="0"/>
              <a:t>Взаимодействие:     </a:t>
            </a:r>
            <a:r>
              <a:rPr lang="ru-RU" dirty="0" smtClean="0"/>
              <a:t>В онлайн-обучении как одной из методик, не исключено личное общение с преподавателем и другими студентами, можно делать совместный проект на онлайн-платформе прямо в классе. В дистанционном </a:t>
            </a:r>
            <a:r>
              <a:rPr lang="ru-RU" dirty="0" smtClean="0"/>
              <a:t>– ученик </a:t>
            </a:r>
            <a:r>
              <a:rPr lang="ru-RU" dirty="0" smtClean="0"/>
              <a:t>может ни разу не встретиться с теми, кто его учит.</a:t>
            </a:r>
          </a:p>
          <a:p>
            <a:r>
              <a:rPr lang="ru-RU" dirty="0" smtClean="0"/>
              <a:t>    </a:t>
            </a:r>
            <a:r>
              <a:rPr lang="ru-RU" b="1" dirty="0" smtClean="0"/>
              <a:t>Интенсивность:</a:t>
            </a:r>
            <a:r>
              <a:rPr lang="ru-RU" dirty="0" smtClean="0"/>
              <a:t> Онлайн </a:t>
            </a:r>
            <a:r>
              <a:rPr lang="ru-RU" dirty="0" smtClean="0"/>
              <a:t>обучение направлено на то, чтобы разнообразить учебный процесс и таким образом усилить интенсивность усвоения, это возможности для преподавателя дать больше знаний и повысить качество их доставки. А дистанционное – это скорее возможность дать больше инструкций и инструментов </a:t>
            </a:r>
            <a:r>
              <a:rPr lang="ru-RU" dirty="0" smtClean="0"/>
              <a:t>ученику, </a:t>
            </a:r>
            <a:r>
              <a:rPr lang="ru-RU" dirty="0" smtClean="0"/>
              <a:t>который сам регулирует интенсивность учебного процесса и усвоения материала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02" y="116632"/>
            <a:ext cx="650555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791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2551" y="0"/>
            <a:ext cx="9467602" cy="62052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Формы дистанционного </a:t>
            </a:r>
            <a:r>
              <a:rPr lang="ru-RU" sz="3200" b="1" dirty="0" smtClean="0">
                <a:solidFill>
                  <a:srgbClr val="C00000"/>
                </a:solidFill>
              </a:rPr>
              <a:t>обучения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255" y="620527"/>
            <a:ext cx="11910950" cy="607715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0070C0"/>
                </a:solidFill>
              </a:rPr>
              <a:t>Чат-занятия </a:t>
            </a:r>
            <a:r>
              <a:rPr lang="ru-RU" sz="1600" dirty="0" smtClean="0"/>
              <a:t>— учебные занятия, осуществляемые с использованием чат-технологий. Чат-занятия проводятся синхронно, то есть все участники имеют одновременный доступ к чату. В рамках многих дистанционных учебных заведений действует чат-школа, в которой с помощью чат-кабинетов организуется деятельность дистанционных педагогов и учеников.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0070C0"/>
                </a:solidFill>
              </a:rPr>
              <a:t>Веб-занятия</a:t>
            </a:r>
            <a:r>
              <a:rPr lang="ru-RU" sz="1600" dirty="0" smtClean="0"/>
              <a:t> </a:t>
            </a:r>
            <a:r>
              <a:rPr lang="ru-RU" sz="1600" dirty="0" smtClean="0"/>
              <a:t>— дистанционные уроки, конференции, семинары, деловые игры, лабораторные работы, практикумы и другие формы учебных занятий, проводимых с помощью средств телекоммуникаций и других возможностей «Всемирной паутины</a:t>
            </a:r>
            <a:r>
              <a:rPr lang="ru-RU" sz="1600" dirty="0" smtClean="0"/>
              <a:t>». </a:t>
            </a:r>
            <a:r>
              <a:rPr lang="ru-RU" sz="1600" dirty="0" smtClean="0"/>
              <a:t> </a:t>
            </a:r>
            <a:r>
              <a:rPr lang="ru-RU" sz="1600" dirty="0" smtClean="0"/>
              <a:t>Для </a:t>
            </a:r>
            <a:r>
              <a:rPr lang="ru-RU" sz="1600" dirty="0" smtClean="0"/>
              <a:t>веб-занятий используются специализированные образовательные веб-форумы — форма работы пользователей по определённой теме или проблеме с помощью записей, оставляемых на одном из сайтов с установленной на нём соответствующей программой.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/>
              <a:t>От </a:t>
            </a:r>
            <a:r>
              <a:rPr lang="ru-RU" sz="1600" dirty="0" smtClean="0"/>
              <a:t>чат-занятий веб-форумы отличаются возможностью более длительной (многодневной) работы и асинхронным характером взаимодействия учеников и педагогов.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0070C0"/>
                </a:solidFill>
              </a:rPr>
              <a:t>Телеконференция</a:t>
            </a:r>
            <a:r>
              <a:rPr lang="ru-RU" sz="1600" b="1" dirty="0" smtClean="0"/>
              <a:t> </a:t>
            </a:r>
            <a:r>
              <a:rPr lang="ru-RU" sz="1600" dirty="0" smtClean="0"/>
              <a:t>— проводится, как правило, на основе списков рассылки с использованием электронной почты. Для учебных телеконференций характерно достижение образовательных задач. Также существуют формы дистанционного обучения, при котором учебные материалы высылаются </a:t>
            </a:r>
            <a:r>
              <a:rPr lang="ru-RU" sz="1600" dirty="0" smtClean="0"/>
              <a:t>почтой.</a:t>
            </a:r>
            <a:endParaRPr lang="ru-RU" sz="16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/>
              <a:t>В основе такой системы заложен метод обучения, который получил название </a:t>
            </a:r>
            <a:r>
              <a:rPr lang="ru-RU" sz="1600" b="1" dirty="0" smtClean="0"/>
              <a:t>«Природный процесс обучения» (англ. </a:t>
            </a:r>
            <a:r>
              <a:rPr lang="ru-RU" sz="1600" b="1" dirty="0" err="1" smtClean="0"/>
              <a:t>natural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learning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manner</a:t>
            </a:r>
            <a:r>
              <a:rPr lang="ru-RU" sz="1600" b="1" dirty="0" smtClean="0"/>
              <a:t>). </a:t>
            </a:r>
            <a:endParaRPr lang="ru-RU" sz="16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/>
              <a:t>Дистанционное </a:t>
            </a:r>
            <a:r>
              <a:rPr lang="ru-RU" sz="1600" dirty="0" smtClean="0"/>
              <a:t>обучение — это </a:t>
            </a:r>
            <a:r>
              <a:rPr lang="ru-RU" sz="1600" dirty="0" smtClean="0"/>
              <a:t>система обучения в  </a:t>
            </a:r>
            <a:r>
              <a:rPr lang="ru-RU" sz="1600" dirty="0" smtClean="0"/>
              <a:t>21 веке активно используется </a:t>
            </a:r>
            <a:r>
              <a:rPr lang="ru-RU" sz="1600" dirty="0" smtClean="0"/>
              <a:t>для </a:t>
            </a:r>
            <a:r>
              <a:rPr lang="ru-RU" sz="1600" dirty="0" smtClean="0"/>
              <a:t>получения дополнительного </a:t>
            </a:r>
            <a:r>
              <a:rPr lang="ru-RU" sz="1600" dirty="0" smtClean="0"/>
              <a:t>образования.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/>
              <a:t>Формирование </a:t>
            </a:r>
            <a:r>
              <a:rPr lang="ru-RU" sz="1600" dirty="0" smtClean="0"/>
              <a:t>теоретических и практических навыков достигается в процессе систематического изучения материалов и прослушивания и повторения за диктором упражнений на аудио и </a:t>
            </a:r>
            <a:r>
              <a:rPr lang="ru-RU" sz="1600" dirty="0" err="1" smtClean="0"/>
              <a:t>видеоносителях</a:t>
            </a:r>
            <a:r>
              <a:rPr lang="ru-RU" sz="1600" dirty="0" smtClean="0"/>
              <a:t> (при наличии).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/>
              <a:t>Новый тренд: </a:t>
            </a:r>
            <a:r>
              <a:rPr lang="ru-RU" sz="1600" b="1" dirty="0" err="1" smtClean="0">
                <a:solidFill>
                  <a:srgbClr val="0070C0"/>
                </a:solidFill>
              </a:rPr>
              <a:t>Телеприсутствие</a:t>
            </a:r>
            <a:r>
              <a:rPr lang="ru-RU" sz="1600" b="1" dirty="0" smtClean="0">
                <a:solidFill>
                  <a:srgbClr val="0070C0"/>
                </a:solidFill>
              </a:rPr>
              <a:t>.</a:t>
            </a:r>
            <a:r>
              <a:rPr lang="ru-RU" sz="1600" b="1" dirty="0" smtClean="0"/>
              <a:t> </a:t>
            </a:r>
            <a:r>
              <a:rPr lang="ru-RU" sz="1600" dirty="0" smtClean="0"/>
              <a:t>Дистанционное </a:t>
            </a:r>
            <a:r>
              <a:rPr lang="ru-RU" sz="1600" dirty="0" smtClean="0"/>
              <a:t>присутствие с помощью робота </a:t>
            </a:r>
            <a:r>
              <a:rPr lang="ru-RU" sz="1600" b="1" dirty="0" err="1" smtClean="0"/>
              <a:t>R.Bot</a:t>
            </a:r>
            <a:r>
              <a:rPr lang="ru-RU" sz="1600" b="1" dirty="0" smtClean="0"/>
              <a:t> 100. </a:t>
            </a:r>
            <a:endParaRPr lang="ru-RU" sz="16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/>
              <a:t>Мальчик-инвалид</a:t>
            </a:r>
            <a:r>
              <a:rPr lang="ru-RU" sz="1600" dirty="0" smtClean="0"/>
              <a:t>, находясь дома за компьютером, слышит, видит, разговаривает при помощи робота. Учитель задаёт ему вопросы, он отвечает. При этом и учитель видит ученика, </a:t>
            </a:r>
            <a:r>
              <a:rPr lang="ru-RU" sz="1600" dirty="0" smtClean="0"/>
              <a:t>у </a:t>
            </a:r>
            <a:r>
              <a:rPr lang="ru-RU" sz="1600" dirty="0" smtClean="0"/>
              <a:t>мальчика создаётся почти полное впечатление, что он находится в классе вместе со своими сверстниками на уроке. На переменах он может также общаться со своими </a:t>
            </a:r>
            <a:r>
              <a:rPr lang="ru-RU" sz="1600" dirty="0" smtClean="0"/>
              <a:t>одноклассниками. </a:t>
            </a:r>
            <a:r>
              <a:rPr lang="ru-RU" sz="1600" dirty="0" smtClean="0"/>
              <a:t>Если эксперимент станет удачным, он может открыть дорогу большому проекту по внедрению такого метода дистанционного обучения по всей России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44" y="49749"/>
            <a:ext cx="650555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72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План: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08166"/>
            <a:ext cx="10515600" cy="466879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Тенденции, тренды и бренды: что это?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Из истории дистанционного образования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Общее понятие о дистанционном образовании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Тезаурус дистанционного образования: </a:t>
            </a:r>
            <a:r>
              <a:rPr lang="ru-RU" dirty="0" smtClean="0"/>
              <a:t>семантическое поле и дефиниции в теории и практике ДО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Примеры трендов дистанционного образования: сегодня и завтра…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«Ключи» для самообразования: литература и источники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02" y="116632"/>
            <a:ext cx="650555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43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2534" y="365126"/>
            <a:ext cx="10071265" cy="41864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Тезаурус дистанционного образования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755" y="783772"/>
            <a:ext cx="11542815" cy="5842659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rgbClr val="0070C0"/>
                </a:solidFill>
              </a:rPr>
              <a:t>Асинхронное обучение.     </a:t>
            </a:r>
            <a:r>
              <a:rPr lang="ru-RU" dirty="0" smtClean="0"/>
              <a:t>Организация учебного процесса без взаимодействия преподавателя и учащегося в режиме реального времени. Так построена большая часть учебного процесса ДО: студент изучает материалы, выполняет задания, проходит тесты, преподаватель время от времени координирует контролирует процесс.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Виртуальная аудитория.     </a:t>
            </a:r>
            <a:r>
              <a:rPr lang="ru-RU" dirty="0" smtClean="0"/>
              <a:t>Организованное виртуальное пространство для группы учащихся и преподавателя, которые находятся на расстоянии, но объединенное телекоммуникационными и сетевыми технологиями для взаимодействия в режиме реального времени.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Виртуальная лаборатория, тренажер, </a:t>
            </a:r>
            <a:r>
              <a:rPr lang="ru-RU" b="1" dirty="0" smtClean="0">
                <a:solidFill>
                  <a:srgbClr val="0070C0"/>
                </a:solidFill>
              </a:rPr>
              <a:t>симулятор.     </a:t>
            </a:r>
            <a:r>
              <a:rPr lang="ru-RU" dirty="0" smtClean="0"/>
              <a:t>Программное обеспечение, которое позволяет моделировать ситуации, проверять оборудование или сооружения, проводить опыты или отрабатывать навыки без контакта с реальными объектами.</a:t>
            </a:r>
          </a:p>
          <a:p>
            <a:r>
              <a:rPr lang="ru-RU" b="1" dirty="0" err="1" smtClean="0">
                <a:solidFill>
                  <a:srgbClr val="0070C0"/>
                </a:solidFill>
              </a:rPr>
              <a:t>Геймификация</a:t>
            </a:r>
            <a:r>
              <a:rPr lang="ru-RU" b="1" dirty="0" smtClean="0">
                <a:solidFill>
                  <a:srgbClr val="0070C0"/>
                </a:solidFill>
              </a:rPr>
              <a:t>.  </a:t>
            </a:r>
            <a:r>
              <a:rPr lang="ru-RU" dirty="0" smtClean="0"/>
              <a:t>   Применение игровых методов, механизмов и технологий в образовательных целях, чаще в электронных курсах.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Интерактивные </a:t>
            </a:r>
            <a:r>
              <a:rPr lang="ru-RU" b="1" dirty="0" smtClean="0">
                <a:solidFill>
                  <a:srgbClr val="0070C0"/>
                </a:solidFill>
              </a:rPr>
              <a:t>технологии.     </a:t>
            </a:r>
            <a:r>
              <a:rPr lang="ru-RU" dirty="0" smtClean="0"/>
              <a:t>Информационно-коммуникационные технологии, которые позволяют учащемуся в активном режиме получать разный ответ в зависимости от предпринятых действий.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Интернет-технологии.</a:t>
            </a:r>
            <a:r>
              <a:rPr lang="ru-RU" dirty="0" smtClean="0"/>
              <a:t>     Информационные, телекоммуникационные, программные и другие технологии и сервисы для обучения, доступные через интернет.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Информационно-образовательные ресурсы.     </a:t>
            </a:r>
            <a:r>
              <a:rPr lang="ru-RU" dirty="0" smtClean="0"/>
              <a:t>Комплекс информационных, программных, технических, телекоммуникационных, психолого-педагогических, методических средств и инструментов, которые позволяют более эффективно организовывать учебный процесс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55" y="178028"/>
            <a:ext cx="650555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51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906" y="365126"/>
            <a:ext cx="10201894" cy="41864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Тезаурус дистанционного образования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755" y="783772"/>
            <a:ext cx="11542815" cy="5842659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rgbClr val="0070C0"/>
                </a:solidFill>
              </a:rPr>
              <a:t>Кейс-технология</a:t>
            </a:r>
            <a:r>
              <a:rPr lang="ru-RU" b="1" dirty="0" smtClean="0">
                <a:solidFill>
                  <a:srgbClr val="0070C0"/>
                </a:solidFill>
              </a:rPr>
              <a:t>.  </a:t>
            </a:r>
            <a:r>
              <a:rPr lang="ru-RU" dirty="0" smtClean="0"/>
              <a:t>   Интерактивная технология обучения, побуждающая пользоваться имеющимися знаниями, умениями, собственным видением, чтобы решить смоделированную или реально существовавшую профессиональную проблему/ задачу.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Корреспондентское обучение.     </a:t>
            </a:r>
            <a:r>
              <a:rPr lang="ru-RU" dirty="0" smtClean="0"/>
              <a:t>Разновидность дистанционного обучения с коммуникацией между учащимся и учебным заведением через почтовую связь. Этот способ почти полностью вытеснили интернет-технологии.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Мультимедиа.     </a:t>
            </a:r>
            <a:r>
              <a:rPr lang="ru-RU" dirty="0" smtClean="0"/>
              <a:t>Информация, которая отображается одновременно в нескольких формах: текстовой, графической, видео, анимационной, аудио. Иногда аппаратными и программными средствами создается возможность интерактивного взаимодействия с ней.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Образовательный контент.     </a:t>
            </a:r>
            <a:r>
              <a:rPr lang="ru-RU" dirty="0" smtClean="0"/>
              <a:t>Учебное содержимое </a:t>
            </a:r>
            <a:r>
              <a:rPr lang="ru-RU" dirty="0" smtClean="0"/>
              <a:t>ДО</a:t>
            </a:r>
            <a:r>
              <a:rPr lang="ru-RU" dirty="0" smtClean="0"/>
              <a:t>, структурированное в электронные курсы, дополнительные и вспомогательные материалы, которые используются в учебном процессе</a:t>
            </a:r>
            <a:r>
              <a:rPr lang="ru-RU" dirty="0" smtClean="0"/>
              <a:t>.</a:t>
            </a:r>
          </a:p>
          <a:p>
            <a:r>
              <a:rPr lang="ru-RU" b="1" dirty="0">
                <a:solidFill>
                  <a:srgbClr val="0070C0"/>
                </a:solidFill>
              </a:rPr>
              <a:t>Педагогические технологии ДО.     </a:t>
            </a:r>
            <a:r>
              <a:rPr lang="ru-RU" dirty="0"/>
              <a:t>Методологическая и методическая система взаимодействия учителей с учениками, позволяющая осуществлять учебно-воспитательный процесс в рамках выбранной концепции обучения.</a:t>
            </a:r>
          </a:p>
          <a:p>
            <a:r>
              <a:rPr lang="ru-RU" b="1" dirty="0">
                <a:solidFill>
                  <a:srgbClr val="0070C0"/>
                </a:solidFill>
              </a:rPr>
              <a:t>Сетевое обучение.     </a:t>
            </a:r>
            <a:r>
              <a:rPr lang="ru-RU" dirty="0"/>
              <a:t>Обучение, организованное средствами телекоммуникационной сети.</a:t>
            </a:r>
          </a:p>
          <a:p>
            <a:r>
              <a:rPr lang="ru-RU" b="1" dirty="0">
                <a:solidFill>
                  <a:srgbClr val="0070C0"/>
                </a:solidFill>
              </a:rPr>
              <a:t>Синхронное обучение.</a:t>
            </a:r>
            <a:r>
              <a:rPr lang="ru-RU" dirty="0"/>
              <a:t>     Организация учебного процесса в реальном времени, когда педагог и учащиеся одновременно находятся в одном онлайн-пространстве с двухсторонней связью. Так проходят онлайн-лекции, </a:t>
            </a:r>
            <a:r>
              <a:rPr lang="ru-RU" dirty="0" err="1"/>
              <a:t>вебинары</a:t>
            </a:r>
            <a:r>
              <a:rPr lang="ru-RU" dirty="0"/>
              <a:t>, проекты, коллоквиумы, опросы, конференции.</a:t>
            </a:r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55" y="149102"/>
            <a:ext cx="650555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92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5039" y="163245"/>
            <a:ext cx="9833758" cy="43052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Тезаурус дистанционного образования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169" y="593767"/>
            <a:ext cx="11990119" cy="611579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0070C0"/>
                </a:solidFill>
              </a:rPr>
              <a:t>Система </a:t>
            </a:r>
            <a:r>
              <a:rPr lang="ru-RU" sz="2000" b="1" dirty="0" smtClean="0">
                <a:solidFill>
                  <a:srgbClr val="0070C0"/>
                </a:solidFill>
              </a:rPr>
              <a:t>дистанционного обучения </a:t>
            </a:r>
            <a:r>
              <a:rPr lang="ru-RU" sz="2000" b="1" dirty="0" smtClean="0">
                <a:solidFill>
                  <a:srgbClr val="0070C0"/>
                </a:solidFill>
              </a:rPr>
              <a:t>ДО</a:t>
            </a:r>
            <a:r>
              <a:rPr lang="ru-RU" sz="2000" b="1" dirty="0" smtClean="0">
                <a:solidFill>
                  <a:srgbClr val="0070C0"/>
                </a:solidFill>
              </a:rPr>
              <a:t>/ Система управления дистанционным обучением</a:t>
            </a:r>
            <a:r>
              <a:rPr lang="ru-RU" sz="2000" dirty="0" smtClean="0"/>
              <a:t>.     Российский аналог англоязычного термина </a:t>
            </a:r>
            <a:r>
              <a:rPr lang="ru-RU" sz="2000" dirty="0" err="1" smtClean="0"/>
              <a:t>Learning</a:t>
            </a:r>
            <a:r>
              <a:rPr lang="ru-RU" sz="2000" dirty="0" smtClean="0"/>
              <a:t> </a:t>
            </a:r>
            <a:r>
              <a:rPr lang="ru-RU" sz="2000" dirty="0" err="1" smtClean="0"/>
              <a:t>Management</a:t>
            </a:r>
            <a:r>
              <a:rPr lang="ru-RU" sz="2000" dirty="0" smtClean="0"/>
              <a:t> </a:t>
            </a:r>
            <a:r>
              <a:rPr lang="ru-RU" sz="2000" dirty="0" err="1" smtClean="0"/>
              <a:t>System</a:t>
            </a:r>
            <a:r>
              <a:rPr lang="ru-RU" sz="2000" dirty="0" smtClean="0"/>
              <a:t>, LMS, который переводится как «система управления обучением». Информационная система обеспечения организации, управления и технической поддержки процессов дистанционного обучения. Строится на основании многокомпонентного веб-приложения, которое обеспечивает функционирование электронного учебного заведения. Включает: администрацию учебного заведения, технический и преподавательский персонал, учебные материалы и продукты, средства доставки и контроля знаний – это все объединяет организационная, методическая, техническая политика учебного заведения, что гарантирует полноценный учебный процесс и усвоение учащимися учебных программ в 100% объеме. Примеры: </a:t>
            </a:r>
            <a:r>
              <a:rPr lang="ru-RU" sz="2000" dirty="0" err="1" smtClean="0"/>
              <a:t>Moodle</a:t>
            </a:r>
            <a:r>
              <a:rPr lang="ru-RU" sz="2000" dirty="0" smtClean="0"/>
              <a:t>, </a:t>
            </a:r>
            <a:r>
              <a:rPr lang="ru-RU" sz="2000" dirty="0" err="1" smtClean="0"/>
              <a:t>Росдистант</a:t>
            </a:r>
            <a:r>
              <a:rPr lang="ru-RU" sz="2000" dirty="0" smtClean="0"/>
              <a:t>, </a:t>
            </a:r>
            <a:r>
              <a:rPr lang="ru-RU" sz="2000" dirty="0" err="1" smtClean="0"/>
              <a:t>InStudy</a:t>
            </a:r>
            <a:r>
              <a:rPr lang="ru-RU" sz="2000" dirty="0" smtClean="0"/>
              <a:t>, </a:t>
            </a:r>
            <a:r>
              <a:rPr lang="ru-RU" sz="2000" dirty="0" err="1" smtClean="0"/>
              <a:t>MegaCampus</a:t>
            </a:r>
            <a:r>
              <a:rPr lang="ru-RU" sz="2000" dirty="0" smtClean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0070C0"/>
                </a:solidFill>
              </a:rPr>
              <a:t>Смешанное обучение </a:t>
            </a:r>
            <a:r>
              <a:rPr lang="ru-RU" sz="2000" b="1" dirty="0" err="1" smtClean="0">
                <a:solidFill>
                  <a:srgbClr val="0070C0"/>
                </a:solidFill>
              </a:rPr>
              <a:t>Blended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Learning</a:t>
            </a:r>
            <a:r>
              <a:rPr lang="ru-RU" sz="2000" b="1" dirty="0" smtClean="0">
                <a:solidFill>
                  <a:srgbClr val="0070C0"/>
                </a:solidFill>
              </a:rPr>
              <a:t>.     </a:t>
            </a:r>
            <a:r>
              <a:rPr lang="ru-RU" sz="2000" dirty="0" smtClean="0"/>
              <a:t>Термин, обозначающий модель обучения, при которой учащийся самостоятельно на онлайн-платформе изучает теорию, а практическому применению знаний учится с преподавателем.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0070C0"/>
                </a:solidFill>
              </a:rPr>
              <a:t>Технологии дистанционного обучения.     </a:t>
            </a:r>
            <a:r>
              <a:rPr lang="ru-RU" sz="2000" dirty="0" smtClean="0"/>
              <a:t>Комплекс программного, информационного обеспечения и технических средств, обеспечивающих доступ к основному объему учебного материала и инструментам: взаимодействия учащихся, преподавателей, администрации, отработки навыков на академических заданиях (лабораторные, практикумы, задачи, контрольные, эссе), внутреннего и итогового контроля</a:t>
            </a:r>
            <a:r>
              <a:rPr lang="ru-RU" sz="2000" dirty="0" smtClean="0"/>
              <a:t>.</a:t>
            </a:r>
            <a:endParaRPr lang="ru-RU" sz="20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92" y="124589"/>
            <a:ext cx="650555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00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0468" y="163245"/>
            <a:ext cx="9838328" cy="43052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Тезаурус дистанционного образования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169" y="593767"/>
            <a:ext cx="11990119" cy="611579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b="1" dirty="0" err="1" smtClean="0">
                <a:solidFill>
                  <a:srgbClr val="0070C0"/>
                </a:solidFill>
              </a:rPr>
              <a:t>Тьютор</a:t>
            </a:r>
            <a:r>
              <a:rPr lang="ru-RU" sz="2000" b="1" dirty="0" smtClean="0">
                <a:solidFill>
                  <a:srgbClr val="0070C0"/>
                </a:solidFill>
              </a:rPr>
              <a:t>.    </a:t>
            </a:r>
            <a:r>
              <a:rPr lang="ru-RU" sz="2000" dirty="0" smtClean="0"/>
              <a:t>Преподаватель, который помогает освоиться с </a:t>
            </a:r>
            <a:r>
              <a:rPr lang="ru-RU" sz="2000" dirty="0" smtClean="0"/>
              <a:t>удаленным образовательным учреждением (школой, колледжем, университетом), </a:t>
            </a:r>
            <a:r>
              <a:rPr lang="ru-RU" sz="2000" dirty="0" smtClean="0"/>
              <a:t>разобраться с функционалом и материалами, направляет </a:t>
            </a:r>
            <a:r>
              <a:rPr lang="ru-RU" sz="2000" dirty="0" smtClean="0"/>
              <a:t>в учебном процессе</a:t>
            </a:r>
            <a:r>
              <a:rPr lang="ru-RU" sz="2000" dirty="0" smtClean="0"/>
              <a:t>.</a:t>
            </a:r>
            <a:endParaRPr lang="ru-RU" sz="20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0070C0"/>
                </a:solidFill>
              </a:rPr>
              <a:t>Цифровое образование.     </a:t>
            </a:r>
            <a:r>
              <a:rPr lang="ru-RU" sz="2000" dirty="0" smtClean="0"/>
              <a:t>Образование, получаемое или полученное средствами электронного обучения и дистанционных образовательных технологий.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0070C0"/>
                </a:solidFill>
              </a:rPr>
              <a:t>Цифровая образовательная среда.     </a:t>
            </a:r>
            <a:r>
              <a:rPr lang="ru-RU" sz="2000" dirty="0" smtClean="0"/>
              <a:t>Термин используется как название образовательного проекта в рамках госпрограммы «Образование», до 2024 года. Предусматривает развитие дистанционного образования, его конкурентоспособности, качества и доступности.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0070C0"/>
                </a:solidFill>
              </a:rPr>
              <a:t>Электронная библиотека.     </a:t>
            </a:r>
            <a:r>
              <a:rPr lang="ru-RU" sz="2000" dirty="0" smtClean="0"/>
              <a:t>Упорядоченное собрание учебных электронных материалов с навигацией и поиском.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0070C0"/>
                </a:solidFill>
              </a:rPr>
              <a:t>Электронный или онлайн-курс.     </a:t>
            </a:r>
            <a:r>
              <a:rPr lang="ru-RU" sz="2000" dirty="0" smtClean="0"/>
              <a:t>Образовательный ресурс по определенной дисциплине, соответствующий рабочей программе, размещенный в СДО. Включает теорию, отработку практики, контроль.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0070C0"/>
                </a:solidFill>
              </a:rPr>
              <a:t>Электронный образовательный ресурс.     </a:t>
            </a:r>
            <a:r>
              <a:rPr lang="ru-RU" sz="2000" dirty="0" smtClean="0"/>
              <a:t>Термин</a:t>
            </a:r>
            <a:r>
              <a:rPr lang="ru-RU" sz="2000" dirty="0" smtClean="0"/>
              <a:t>, объединяющий разные виды средств обучения, созданных и работающих с помощью компьютерных технологий</a:t>
            </a:r>
            <a:r>
              <a:rPr lang="ru-RU" sz="2000" dirty="0" smtClean="0"/>
              <a:t>.</a:t>
            </a:r>
            <a:endParaRPr lang="ru-RU" sz="20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41" y="162482"/>
            <a:ext cx="650555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81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188640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600" b="1" dirty="0" err="1">
                <a:solidFill>
                  <a:srgbClr val="C00000"/>
                </a:solidFill>
              </a:rPr>
              <a:t>Микрообучение</a:t>
            </a:r>
            <a:r>
              <a:rPr lang="ru-RU" sz="3600" b="1" dirty="0">
                <a:solidFill>
                  <a:srgbClr val="C00000"/>
                </a:solidFill>
              </a:rPr>
              <a:t> (англ. </a:t>
            </a:r>
            <a:r>
              <a:rPr lang="en-US" sz="3600" b="1" dirty="0" err="1">
                <a:solidFill>
                  <a:srgbClr val="C00000"/>
                </a:solidFill>
              </a:rPr>
              <a:t>microlearning</a:t>
            </a:r>
            <a:r>
              <a:rPr lang="en-US" sz="3600" b="1" dirty="0">
                <a:solidFill>
                  <a:srgbClr val="C00000"/>
                </a:solidFill>
              </a:rPr>
              <a:t>)</a:t>
            </a:r>
            <a:r>
              <a:rPr lang="ru-RU" sz="3600" b="1" dirty="0">
                <a:solidFill>
                  <a:srgbClr val="C00000"/>
                </a:solidFill>
              </a:rPr>
              <a:t> = Порционное обучение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1278" y="1124744"/>
            <a:ext cx="9951522" cy="5688632"/>
          </a:xfrm>
        </p:spPr>
        <p:txBody>
          <a:bodyPr>
            <a:normAutofit fontScale="55000" lnSpcReduction="20000"/>
          </a:bodyPr>
          <a:lstStyle/>
          <a:p>
            <a:r>
              <a:rPr lang="ru-RU" sz="4200" dirty="0"/>
              <a:t>представляет </a:t>
            </a:r>
            <a:r>
              <a:rPr lang="ru-RU" sz="4200" dirty="0"/>
              <a:t>собой обучение небольшому объёму материала за короткий промежуток времени</a:t>
            </a:r>
            <a:r>
              <a:rPr lang="ru-RU" sz="4200" dirty="0"/>
              <a:t>. </a:t>
            </a:r>
          </a:p>
          <a:p>
            <a:r>
              <a:rPr lang="ru-RU" sz="4200" dirty="0" err="1"/>
              <a:t>микрохарактер</a:t>
            </a:r>
            <a:r>
              <a:rPr lang="ru-RU" sz="4200" dirty="0"/>
              <a:t> </a:t>
            </a:r>
            <a:r>
              <a:rPr lang="ru-RU" sz="4200" dirty="0"/>
              <a:t>обучения может быть обусловлен небольшим объёмом материала (</a:t>
            </a:r>
            <a:r>
              <a:rPr lang="ru-RU" sz="4200" dirty="0" err="1"/>
              <a:t>микроконтентом</a:t>
            </a:r>
            <a:r>
              <a:rPr lang="ru-RU" sz="4200" dirty="0"/>
              <a:t>) (</a:t>
            </a:r>
            <a:r>
              <a:rPr lang="ru-RU" sz="4200" dirty="0" err="1"/>
              <a:t>Mosel</a:t>
            </a:r>
            <a:r>
              <a:rPr lang="ru-RU" sz="4200" dirty="0"/>
              <a:t> 2005);</a:t>
            </a:r>
          </a:p>
          <a:p>
            <a:r>
              <a:rPr lang="ru-RU" sz="4200" dirty="0" err="1"/>
              <a:t>микрообучение</a:t>
            </a:r>
            <a:r>
              <a:rPr lang="ru-RU" sz="4200" dirty="0"/>
              <a:t> может возникать в ситуациях, когда усвоение материала ограничено во времени (</a:t>
            </a:r>
            <a:r>
              <a:rPr lang="ru-RU" sz="4200" dirty="0" err="1"/>
              <a:t>Masie</a:t>
            </a:r>
            <a:r>
              <a:rPr lang="ru-RU" sz="4200" dirty="0"/>
              <a:t> 2006):</a:t>
            </a:r>
          </a:p>
          <a:p>
            <a:r>
              <a:rPr lang="ru-RU" sz="4200" dirty="0" err="1"/>
              <a:t>микрообучением</a:t>
            </a:r>
            <a:r>
              <a:rPr lang="ru-RU" sz="4200" dirty="0"/>
              <a:t> может считаться последовательность учебных процедур, в отдельности протекающих достаточно быстро;</a:t>
            </a:r>
          </a:p>
          <a:p>
            <a:r>
              <a:rPr lang="ru-RU" sz="4200" dirty="0"/>
              <a:t>в широком смысле </a:t>
            </a:r>
            <a:r>
              <a:rPr lang="ru-RU" sz="4200" dirty="0" err="1"/>
              <a:t>микрообучение</a:t>
            </a:r>
            <a:r>
              <a:rPr lang="ru-RU" sz="4200" dirty="0"/>
              <a:t> — формат неформального обучения, когда учащийся приобретает знание небольшими приращениями</a:t>
            </a:r>
            <a:r>
              <a:rPr lang="ru-RU" sz="4200" dirty="0"/>
              <a:t>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sz="3600" b="1" dirty="0" err="1" smtClean="0"/>
              <a:t>Микрообучение</a:t>
            </a:r>
            <a:r>
              <a:rPr lang="ru-RU" sz="3600" b="1" dirty="0" smtClean="0"/>
              <a:t> </a:t>
            </a:r>
            <a:r>
              <a:rPr lang="ru-RU" sz="3600" dirty="0"/>
              <a:t>— это новый формат образования, предлагающий разбить процесс получения знаний на очень короткие интервальные занятия.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Они </a:t>
            </a:r>
            <a:r>
              <a:rPr lang="ru-RU" sz="3600" dirty="0"/>
              <a:t>могут длиться от одной до пяти минут, в течение которых </a:t>
            </a:r>
            <a:r>
              <a:rPr lang="ru-RU" sz="3600" dirty="0" smtClean="0"/>
              <a:t>обучающийся </a:t>
            </a:r>
            <a:r>
              <a:rPr lang="ru-RU" sz="3600" dirty="0"/>
              <a:t>получает новую информацию, отвечает на контрольные вопросы или повторяет пройденный материал.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62" y="188640"/>
            <a:ext cx="650555" cy="432048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15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7688" y="274638"/>
            <a:ext cx="6923112" cy="106613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Традиционное обучение </a:t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3200" b="1" dirty="0">
                <a:solidFill>
                  <a:srgbClr val="C00000"/>
                </a:solidFill>
              </a:rPr>
              <a:t>и </a:t>
            </a:r>
            <a:r>
              <a:rPr lang="ru-RU" sz="3200" b="1" dirty="0" err="1">
                <a:solidFill>
                  <a:srgbClr val="C00000"/>
                </a:solidFill>
              </a:rPr>
              <a:t>микрообучение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1340768"/>
            <a:ext cx="8782492" cy="51125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21" y="116632"/>
            <a:ext cx="650555" cy="432048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88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>
                <a:solidFill>
                  <a:srgbClr val="C00000"/>
                </a:solidFill>
              </a:rPr>
              <a:t>Геймификация</a:t>
            </a:r>
            <a:r>
              <a:rPr lang="ru-RU" sz="3200" b="1" dirty="0">
                <a:solidFill>
                  <a:srgbClr val="C00000"/>
                </a:solidFill>
              </a:rPr>
              <a:t> образования </a:t>
            </a:r>
            <a:r>
              <a:rPr lang="ru-RU" sz="3200" b="1" dirty="0">
                <a:solidFill>
                  <a:srgbClr val="002060"/>
                </a:solidFill>
              </a:rPr>
              <a:t>= </a:t>
            </a:r>
            <a:r>
              <a:rPr lang="ru-RU" sz="3200" b="1" dirty="0" err="1">
                <a:solidFill>
                  <a:srgbClr val="002060"/>
                </a:solidFill>
              </a:rPr>
              <a:t>Игрофикация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1484784"/>
            <a:ext cx="8915277" cy="468052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84" y="244624"/>
            <a:ext cx="650555" cy="43204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82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Образ </a:t>
            </a:r>
            <a:r>
              <a:rPr lang="ru-RU" sz="3200" b="1" dirty="0">
                <a:solidFill>
                  <a:srgbClr val="C00000"/>
                </a:solidFill>
              </a:rPr>
              <a:t>педагога будущего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14400" y="908720"/>
            <a:ext cx="10668000" cy="5832648"/>
          </a:xfrm>
        </p:spPr>
        <p:txBody>
          <a:bodyPr>
            <a:normAutofit fontScale="62500" lnSpcReduction="20000"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Навигатор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знаний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Проектировщик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изменений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Антрополог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профессий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Диагност-корректировщик.</a:t>
            </a:r>
          </a:p>
          <a:p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Прогностик-девелопер.</a:t>
            </a:r>
          </a:p>
          <a:p>
            <a:r>
              <a:rPr lang="ru-RU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Полилог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Коуч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Ментор </a:t>
            </a:r>
            <a:r>
              <a:rPr lang="ru-RU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стартапов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Игромастер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Координатор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образовательной онлайн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платформы.</a:t>
            </a:r>
          </a:p>
          <a:p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Разработчик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образовательных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траекторий.</a:t>
            </a:r>
          </a:p>
          <a:p>
            <a:pPr marL="0" indent="0">
              <a:buNone/>
            </a:pP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Антрополог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человек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занимающийся антропологией, комплексом дисциплин, занимающихся изучением человека и человеческого общества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Девелопер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(от англ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—развивать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разрабатывать, создавать, совершенствовать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buNone/>
            </a:pP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Ментор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наставник молодых.</a:t>
            </a:r>
          </a:p>
          <a:p>
            <a:pPr marL="0" indent="0">
              <a:buNone/>
            </a:pPr>
            <a:r>
              <a:rPr lang="ru-RU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Коуч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наставник, который подводит  обучающегося к тому, чтобы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САМ сделал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верный вывод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САМ нашел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правильный метод решения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88" y="197294"/>
            <a:ext cx="650555" cy="432048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2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1505491" y="332366"/>
            <a:ext cx="7515835" cy="38311"/>
          </a:xfrm>
          <a:prstGeom prst="line">
            <a:avLst/>
          </a:prstGeom>
          <a:ln w="28575">
            <a:solidFill>
              <a:srgbClr val="0549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522123" y="4"/>
            <a:ext cx="81679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5496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ЧТОБЫ СТАТЬ УСПЕШНЫМ В ЭТОЙ СИТУАЦИИ,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5496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НУЖНО МЕНЯТЬСЯ</a:t>
            </a:r>
          </a:p>
        </p:txBody>
      </p:sp>
      <p:sp>
        <p:nvSpPr>
          <p:cNvPr id="7" name="Прямоугольник с двумя усеченными противолежащими углами 6"/>
          <p:cNvSpPr/>
          <p:nvPr/>
        </p:nvSpPr>
        <p:spPr>
          <a:xfrm>
            <a:off x="1505491" y="1101807"/>
            <a:ext cx="9586063" cy="5254544"/>
          </a:xfrm>
          <a:prstGeom prst="snip2DiagRect">
            <a:avLst>
              <a:gd name="adj1" fmla="val 16836"/>
              <a:gd name="adj2" fmla="val 0"/>
            </a:avLst>
          </a:prstGeom>
          <a:solidFill>
            <a:schemeClr val="bg1">
              <a:alpha val="50000"/>
            </a:schemeClr>
          </a:solidFill>
          <a:ln w="19050">
            <a:solidFill>
              <a:srgbClr val="1370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ln w="1905"/>
                <a:solidFill>
                  <a:srgbClr val="004D69"/>
                </a:solidFill>
                <a:latin typeface="Trebuchet MS" panose="020B0603020202020204" pitchFamily="34" charset="0"/>
                <a:cs typeface="Times New Roman" pitchFamily="18" charset="0"/>
              </a:rPr>
              <a:t>	Традиционная </a:t>
            </a:r>
            <a:r>
              <a:rPr lang="ru-RU" sz="2000" b="1" dirty="0">
                <a:ln w="1905"/>
                <a:solidFill>
                  <a:srgbClr val="004D69"/>
                </a:solidFill>
                <a:latin typeface="Trebuchet MS" panose="020B0603020202020204" pitchFamily="34" charset="0"/>
                <a:cs typeface="Times New Roman" pitchFamily="18" charset="0"/>
              </a:rPr>
              <a:t>образовательная траектория </a:t>
            </a:r>
            <a:r>
              <a:rPr lang="ru-RU" sz="2000" b="1" dirty="0">
                <a:ln w="1905"/>
                <a:solidFill>
                  <a:srgbClr val="C00000"/>
                </a:solidFill>
                <a:latin typeface="Trebuchet MS" panose="020B0603020202020204" pitchFamily="34" charset="0"/>
                <a:cs typeface="Times New Roman" pitchFamily="18" charset="0"/>
              </a:rPr>
              <a:t>однопиковая</a:t>
            </a:r>
            <a:r>
              <a:rPr lang="ru-RU" sz="2000" b="1" dirty="0">
                <a:ln w="1905"/>
                <a:solidFill>
                  <a:srgbClr val="004D69"/>
                </a:solidFill>
                <a:latin typeface="Trebuchet MS" panose="020B0603020202020204" pitchFamily="34" charset="0"/>
                <a:cs typeface="Times New Roman" pitchFamily="18" charset="0"/>
              </a:rPr>
              <a:t>: человек получал одно высшее образование </a:t>
            </a:r>
            <a:r>
              <a:rPr lang="ru-RU" sz="2000" b="1" dirty="0">
                <a:ln w="1905"/>
                <a:solidFill>
                  <a:srgbClr val="1B996C"/>
                </a:solidFill>
                <a:latin typeface="Trebuchet MS" panose="020B0603020202020204" pitchFamily="34" charset="0"/>
                <a:cs typeface="Times New Roman" pitchFamily="18" charset="0"/>
              </a:rPr>
              <a:t>до 25 лет</a:t>
            </a:r>
            <a:r>
              <a:rPr lang="ru-RU" sz="2000" b="1" dirty="0">
                <a:ln w="1905"/>
                <a:solidFill>
                  <a:srgbClr val="004D69"/>
                </a:solidFill>
                <a:latin typeface="Trebuchet MS" panose="020B0603020202020204" pitchFamily="34" charset="0"/>
                <a:cs typeface="Times New Roman" pitchFamily="18" charset="0"/>
              </a:rPr>
              <a:t>. </a:t>
            </a:r>
            <a:endParaRPr lang="ru-RU" sz="2000" b="1" dirty="0" smtClean="0">
              <a:ln w="1905"/>
              <a:solidFill>
                <a:srgbClr val="004D69"/>
              </a:solidFill>
              <a:latin typeface="Trebuchet MS" panose="020B0603020202020204" pitchFamily="34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n w="1905"/>
                <a:solidFill>
                  <a:srgbClr val="004D69"/>
                </a:solidFill>
                <a:latin typeface="Trebuchet MS" panose="020B0603020202020204" pitchFamily="34" charset="0"/>
                <a:cs typeface="Times New Roman" pitchFamily="18" charset="0"/>
              </a:rPr>
              <a:t>	Но </a:t>
            </a:r>
            <a:r>
              <a:rPr lang="ru-RU" sz="2000" b="1" dirty="0">
                <a:ln w="1905"/>
                <a:solidFill>
                  <a:srgbClr val="004D69"/>
                </a:solidFill>
                <a:latin typeface="Trebuchet MS" panose="020B0603020202020204" pitchFamily="34" charset="0"/>
                <a:cs typeface="Times New Roman" pitchFamily="18" charset="0"/>
              </a:rPr>
              <a:t>сейчас правильно говорить о </a:t>
            </a:r>
            <a:r>
              <a:rPr lang="ru-RU" sz="2000" b="1" dirty="0">
                <a:ln w="1905"/>
                <a:solidFill>
                  <a:srgbClr val="C00000"/>
                </a:solidFill>
                <a:latin typeface="Trebuchet MS" panose="020B0603020202020204" pitchFamily="34" charset="0"/>
                <a:cs typeface="Times New Roman" pitchFamily="18" charset="0"/>
              </a:rPr>
              <a:t>трёхпиковой модели</a:t>
            </a:r>
            <a:r>
              <a:rPr lang="ru-RU" sz="2000" b="1" dirty="0">
                <a:ln w="1905"/>
                <a:solidFill>
                  <a:srgbClr val="004D69"/>
                </a:solidFill>
                <a:latin typeface="Trebuchet MS" panose="020B0603020202020204" pitchFamily="34" charset="0"/>
                <a:cs typeface="Times New Roman" pitchFamily="18" charset="0"/>
              </a:rPr>
              <a:t>, поскольку существует </a:t>
            </a:r>
            <a:r>
              <a:rPr lang="ru-RU" sz="2000" b="1" dirty="0">
                <a:ln w="1905"/>
                <a:solidFill>
                  <a:srgbClr val="1B996C"/>
                </a:solidFill>
                <a:latin typeface="Trebuchet MS" panose="020B0603020202020204" pitchFamily="34" charset="0"/>
                <a:cs typeface="Times New Roman" pitchFamily="18" charset="0"/>
              </a:rPr>
              <a:t>второй (30-55 лет) </a:t>
            </a:r>
            <a:r>
              <a:rPr lang="ru-RU" sz="2000" b="1" dirty="0">
                <a:ln w="1905"/>
                <a:solidFill>
                  <a:srgbClr val="004D69"/>
                </a:solidFill>
                <a:latin typeface="Trebuchet MS" panose="020B0603020202020204" pitchFamily="34" charset="0"/>
                <a:cs typeface="Times New Roman" pitchFamily="18" charset="0"/>
              </a:rPr>
              <a:t>и </a:t>
            </a:r>
            <a:r>
              <a:rPr lang="ru-RU" sz="2000" b="1" dirty="0">
                <a:ln w="1905"/>
                <a:solidFill>
                  <a:srgbClr val="1B996C"/>
                </a:solidFill>
                <a:latin typeface="Trebuchet MS" panose="020B0603020202020204" pitchFamily="34" charset="0"/>
                <a:cs typeface="Times New Roman" pitchFamily="18" charset="0"/>
              </a:rPr>
              <a:t>третий (55+) трудоспособный возраст</a:t>
            </a:r>
            <a:r>
              <a:rPr lang="ru-RU" sz="2000" b="1" dirty="0">
                <a:ln w="1905"/>
                <a:solidFill>
                  <a:srgbClr val="004D69"/>
                </a:solidFill>
                <a:latin typeface="Trebuchet MS" panose="020B0603020202020204" pitchFamily="34" charset="0"/>
                <a:cs typeface="Times New Roman" pitchFamily="18" charset="0"/>
              </a:rPr>
              <a:t>. </a:t>
            </a:r>
            <a:endParaRPr lang="ru-RU" sz="2000" b="1" dirty="0" smtClean="0">
              <a:ln w="1905"/>
              <a:solidFill>
                <a:srgbClr val="004D69"/>
              </a:solidFill>
              <a:latin typeface="Trebuchet MS" panose="020B0603020202020204" pitchFamily="34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n w="1905"/>
                <a:solidFill>
                  <a:srgbClr val="004D69"/>
                </a:solidFill>
                <a:latin typeface="Trebuchet MS" panose="020B0603020202020204" pitchFamily="34" charset="0"/>
                <a:cs typeface="Times New Roman" pitchFamily="18" charset="0"/>
              </a:rPr>
              <a:t>	И </a:t>
            </a:r>
            <a:r>
              <a:rPr lang="ru-RU" sz="2000" b="1" dirty="0">
                <a:ln w="1905"/>
                <a:solidFill>
                  <a:srgbClr val="004D69"/>
                </a:solidFill>
                <a:latin typeface="Trebuchet MS" panose="020B0603020202020204" pitchFamily="34" charset="0"/>
                <a:cs typeface="Times New Roman" pitchFamily="18" charset="0"/>
              </a:rPr>
              <a:t>это относится не к нынешним детям, а к нам. </a:t>
            </a:r>
            <a:endParaRPr lang="ru-RU" sz="2000" b="1" dirty="0" smtClean="0">
              <a:ln w="1905"/>
              <a:solidFill>
                <a:srgbClr val="004D69"/>
              </a:solidFill>
              <a:latin typeface="Trebuchet MS" panose="020B0603020202020204" pitchFamily="34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n w="1905"/>
                <a:solidFill>
                  <a:srgbClr val="004D69"/>
                </a:solidFill>
                <a:latin typeface="Trebuchet MS" panose="020B0603020202020204" pitchFamily="34" charset="0"/>
                <a:cs typeface="Times New Roman" pitchFamily="18" charset="0"/>
              </a:rPr>
              <a:t>	Сегодня </a:t>
            </a:r>
            <a:r>
              <a:rPr lang="ru-RU" sz="2000" b="1" dirty="0">
                <a:ln w="1905"/>
                <a:solidFill>
                  <a:srgbClr val="004D69"/>
                </a:solidFill>
                <a:latin typeface="Trebuchet MS" panose="020B0603020202020204" pitchFamily="34" charset="0"/>
                <a:cs typeface="Times New Roman" pitchFamily="18" charset="0"/>
              </a:rPr>
              <a:t>человек </a:t>
            </a:r>
            <a:r>
              <a:rPr lang="ru-RU" sz="2000" b="1" dirty="0">
                <a:ln w="1905"/>
                <a:solidFill>
                  <a:srgbClr val="1B996C"/>
                </a:solidFill>
                <a:latin typeface="Trebuchet MS" panose="020B0603020202020204" pitchFamily="34" charset="0"/>
                <a:cs typeface="Times New Roman" pitchFamily="18" charset="0"/>
              </a:rPr>
              <a:t>за жизнь в среднем меняет 8 видов деятельности</a:t>
            </a:r>
            <a:r>
              <a:rPr lang="ru-RU" sz="2000" b="1" dirty="0">
                <a:ln w="1905"/>
                <a:solidFill>
                  <a:srgbClr val="004D69"/>
                </a:solidFill>
                <a:latin typeface="Trebuchet MS" panose="020B0603020202020204" pitchFamily="34" charset="0"/>
                <a:cs typeface="Times New Roman" pitchFamily="18" charset="0"/>
              </a:rPr>
              <a:t>, не должностей, а видов деятельности. </a:t>
            </a:r>
            <a:endParaRPr lang="ru-RU" sz="2000" b="1" dirty="0" smtClean="0">
              <a:ln w="1905"/>
              <a:solidFill>
                <a:srgbClr val="004D69"/>
              </a:solidFill>
              <a:latin typeface="Trebuchet MS" panose="020B0603020202020204" pitchFamily="34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n w="1905"/>
                <a:solidFill>
                  <a:srgbClr val="004D69"/>
                </a:solidFill>
                <a:latin typeface="Trebuchet MS" panose="020B0603020202020204" pitchFamily="34" charset="0"/>
                <a:cs typeface="Times New Roman" pitchFamily="18" charset="0"/>
              </a:rPr>
              <a:t>	Нужно </a:t>
            </a:r>
            <a:r>
              <a:rPr lang="ru-RU" sz="2000" b="1" dirty="0">
                <a:ln w="1905"/>
                <a:solidFill>
                  <a:srgbClr val="004D69"/>
                </a:solidFill>
                <a:latin typeface="Trebuchet MS" panose="020B0603020202020204" pitchFamily="34" charset="0"/>
                <a:cs typeface="Times New Roman" pitchFamily="18" charset="0"/>
              </a:rPr>
              <a:t>быть готовыми к переходу из одной индустрии в другую, </a:t>
            </a:r>
            <a:r>
              <a:rPr lang="ru-RU" sz="2000" b="1" dirty="0">
                <a:ln w="1905"/>
                <a:solidFill>
                  <a:srgbClr val="C00000"/>
                </a:solidFill>
                <a:latin typeface="Trebuchet MS" panose="020B0603020202020204" pitchFamily="34" charset="0"/>
                <a:cs typeface="Times New Roman" pitchFamily="18" charset="0"/>
              </a:rPr>
              <a:t>нужно быть готовыми учиться всю жизнь.</a:t>
            </a:r>
            <a:r>
              <a:rPr lang="ru-RU" sz="2000" b="1" dirty="0">
                <a:ln w="1905"/>
                <a:solidFill>
                  <a:srgbClr val="004D69"/>
                </a:solidFill>
                <a:latin typeface="Trebuchet MS" panose="020B0603020202020204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9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3197" y="103868"/>
            <a:ext cx="10515600" cy="88178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Литература Источники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756" y="760021"/>
            <a:ext cx="11732821" cy="6097979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Дистанционное </a:t>
            </a:r>
            <a:r>
              <a:rPr lang="ru-RU" dirty="0" smtClean="0"/>
              <a:t>обучение: суть, терминология и особенности // </a:t>
            </a:r>
            <a:r>
              <a:rPr lang="en-US" dirty="0" smtClean="0"/>
              <a:t>VUZ24</a:t>
            </a:r>
            <a:r>
              <a:rPr lang="ru-RU" dirty="0" smtClean="0"/>
              <a:t>. Центр высшего дистанционного образования в России </a:t>
            </a:r>
            <a:r>
              <a:rPr lang="en-US" dirty="0" smtClean="0"/>
              <a:t>– URL</a:t>
            </a:r>
            <a:r>
              <a:rPr lang="ru-RU" dirty="0" smtClean="0"/>
              <a:t>: </a:t>
            </a:r>
            <a:r>
              <a:rPr lang="en-US" dirty="0" smtClean="0">
                <a:hlinkClick r:id="rId2"/>
              </a:rPr>
              <a:t>https://vuz24.ru/news/o-distantsionnom-obrazovanii/distancionnoe-obuchenie-sut-terminologiya-osobennosti</a:t>
            </a:r>
            <a:r>
              <a:rPr lang="ru-RU" dirty="0" smtClean="0"/>
              <a:t> (дата обращения 04.02.2021)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Методические рекомендации </a:t>
            </a:r>
            <a:r>
              <a:rPr lang="ru-RU" dirty="0" smtClean="0"/>
              <a:t>по </a:t>
            </a:r>
            <a:r>
              <a:rPr lang="ru-RU" dirty="0"/>
              <a:t>реализации образовательных программ начального общего, </a:t>
            </a:r>
            <a:r>
              <a:rPr lang="ru-RU" dirty="0" smtClean="0"/>
              <a:t>основного </a:t>
            </a:r>
            <a:r>
              <a:rPr lang="ru-RU" dirty="0"/>
              <a:t>общего, среднего общего образования, образовательных программ среднего профессионального образования и дополнительных общеобразовательных программ с применением электронного обучения </a:t>
            </a:r>
            <a:r>
              <a:rPr lang="ru-RU" dirty="0" smtClean="0"/>
              <a:t>и </a:t>
            </a:r>
            <a:r>
              <a:rPr lang="ru-RU" dirty="0"/>
              <a:t>дистанционных образовательных </a:t>
            </a:r>
            <a:r>
              <a:rPr lang="ru-RU" dirty="0" smtClean="0"/>
              <a:t>технологий. </a:t>
            </a:r>
            <a:r>
              <a:rPr lang="ru-RU" dirty="0" err="1" smtClean="0"/>
              <a:t>Минпрос</a:t>
            </a:r>
            <a:r>
              <a:rPr lang="ru-RU" dirty="0" smtClean="0"/>
              <a:t> РФ. 20.03.2020. </a:t>
            </a:r>
            <a:r>
              <a:rPr lang="en-US" sz="2900" dirty="0">
                <a:solidFill>
                  <a:prstClr val="black"/>
                </a:solidFill>
              </a:rPr>
              <a:t>– URL</a:t>
            </a:r>
            <a:r>
              <a:rPr lang="ru-RU" sz="2900" dirty="0" smtClean="0">
                <a:solidFill>
                  <a:prstClr val="black"/>
                </a:solidFill>
              </a:rPr>
              <a:t>: </a:t>
            </a:r>
            <a:r>
              <a:rPr lang="en-US" sz="2900" dirty="0">
                <a:solidFill>
                  <a:prstClr val="black"/>
                </a:solidFill>
                <a:hlinkClick r:id="rId3"/>
              </a:rPr>
              <a:t>https://docs.edu.gov.ru/document/26aa857e0152bd199507ffaa15f77c58</a:t>
            </a:r>
            <a:r>
              <a:rPr lang="en-US" sz="2900" dirty="0" smtClean="0">
                <a:solidFill>
                  <a:prstClr val="black"/>
                </a:solidFill>
                <a:hlinkClick r:id="rId3"/>
              </a:rPr>
              <a:t>/</a:t>
            </a:r>
            <a:r>
              <a:rPr lang="ru-RU" sz="2900" dirty="0" smtClean="0">
                <a:solidFill>
                  <a:prstClr val="black"/>
                </a:solidFill>
              </a:rPr>
              <a:t> 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Мачехина О.Н. </a:t>
            </a:r>
            <a:r>
              <a:rPr lang="ru-RU" dirty="0" smtClean="0"/>
              <a:t>Модернизация отечественного и зарубежного общего образования в конце ХХ </a:t>
            </a:r>
            <a:r>
              <a:rPr lang="ru-RU" dirty="0"/>
              <a:t>– </a:t>
            </a:r>
            <a:r>
              <a:rPr lang="ru-RU" dirty="0" smtClean="0"/>
              <a:t>начале </a:t>
            </a:r>
            <a:r>
              <a:rPr lang="ru-RU" dirty="0"/>
              <a:t>ХХI вв</a:t>
            </a:r>
            <a:r>
              <a:rPr lang="ru-RU" dirty="0" smtClean="0"/>
              <a:t>. (историко-компаративистский анализ). </a:t>
            </a:r>
            <a:r>
              <a:rPr lang="ru-RU" dirty="0" err="1" smtClean="0"/>
              <a:t>Дисс</a:t>
            </a:r>
            <a:r>
              <a:rPr lang="ru-RU" dirty="0" smtClean="0"/>
              <a:t>. д-ра </a:t>
            </a:r>
            <a:r>
              <a:rPr lang="ru-RU" dirty="0" err="1" smtClean="0"/>
              <a:t>пед</a:t>
            </a:r>
            <a:r>
              <a:rPr lang="ru-RU" dirty="0" smtClean="0"/>
              <a:t>. наук. – Москва, 2021. – 381 с.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Перкова</a:t>
            </a:r>
            <a:r>
              <a:rPr lang="ru-RU" dirty="0" smtClean="0"/>
              <a:t> </a:t>
            </a:r>
            <a:r>
              <a:rPr lang="ru-RU" dirty="0"/>
              <a:t>В.Г. Образование 21 века: презентация</a:t>
            </a:r>
            <a:r>
              <a:rPr lang="ru-RU" dirty="0" smtClean="0"/>
              <a:t>. </a:t>
            </a:r>
            <a:r>
              <a:rPr lang="en-US" dirty="0"/>
              <a:t>– URL: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docplayer.ru/79239161-Obrazovanie-21-veka-perkova-vera-gavrilovna-direktor-gbu-dpo-nso-oblcit.html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Полат</a:t>
            </a:r>
            <a:r>
              <a:rPr lang="ru-RU" dirty="0" smtClean="0"/>
              <a:t> </a:t>
            </a:r>
            <a:r>
              <a:rPr lang="ru-RU" dirty="0" smtClean="0"/>
              <a:t>Е. С. Педагогические технологии дистанционного обучения / Е. С. </a:t>
            </a:r>
            <a:r>
              <a:rPr lang="ru-RU" dirty="0" err="1" smtClean="0"/>
              <a:t>Полат</a:t>
            </a:r>
            <a:r>
              <a:rPr lang="ru-RU" dirty="0" smtClean="0"/>
              <a:t>, М. В. Моисеева, А. Е. Петров; под ред. Е. С. </a:t>
            </a:r>
            <a:r>
              <a:rPr lang="ru-RU" dirty="0" err="1" smtClean="0"/>
              <a:t>Полат</a:t>
            </a:r>
            <a:r>
              <a:rPr lang="ru-RU" dirty="0" smtClean="0"/>
              <a:t>. — М.: Академия, 2006</a:t>
            </a:r>
            <a:r>
              <a:rPr lang="ru-RU" dirty="0" smtClean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900" dirty="0">
                <a:solidFill>
                  <a:prstClr val="black"/>
                </a:solidFill>
              </a:rPr>
              <a:t>Теория и практика дистанционного обучения: Учеб. пособие для студ. </a:t>
            </a:r>
            <a:r>
              <a:rPr lang="ru-RU" sz="2900" dirty="0" err="1">
                <a:solidFill>
                  <a:prstClr val="black"/>
                </a:solidFill>
              </a:rPr>
              <a:t>высш</a:t>
            </a:r>
            <a:r>
              <a:rPr lang="ru-RU" sz="2900" dirty="0">
                <a:solidFill>
                  <a:prstClr val="black"/>
                </a:solidFill>
              </a:rPr>
              <a:t>. </a:t>
            </a:r>
            <a:r>
              <a:rPr lang="ru-RU" sz="2900" dirty="0" err="1">
                <a:solidFill>
                  <a:prstClr val="black"/>
                </a:solidFill>
              </a:rPr>
              <a:t>пед</a:t>
            </a:r>
            <a:r>
              <a:rPr lang="ru-RU" sz="2900" dirty="0">
                <a:solidFill>
                  <a:prstClr val="black"/>
                </a:solidFill>
              </a:rPr>
              <a:t>. </a:t>
            </a:r>
            <a:r>
              <a:rPr lang="ru-RU" sz="2900" dirty="0" err="1">
                <a:solidFill>
                  <a:prstClr val="black"/>
                </a:solidFill>
              </a:rPr>
              <a:t>учебн</a:t>
            </a:r>
            <a:r>
              <a:rPr lang="ru-RU" sz="2900" dirty="0">
                <a:solidFill>
                  <a:prstClr val="black"/>
                </a:solidFill>
              </a:rPr>
              <a:t>. заведений / Е. С. </a:t>
            </a:r>
            <a:r>
              <a:rPr lang="ru-RU" sz="2900" dirty="0" err="1">
                <a:solidFill>
                  <a:prstClr val="black"/>
                </a:solidFill>
              </a:rPr>
              <a:t>Полат</a:t>
            </a:r>
            <a:r>
              <a:rPr lang="ru-RU" sz="2900" dirty="0">
                <a:solidFill>
                  <a:prstClr val="black"/>
                </a:solidFill>
              </a:rPr>
              <a:t>, М. Ю. </a:t>
            </a:r>
            <a:r>
              <a:rPr lang="ru-RU" sz="2900" dirty="0" err="1">
                <a:solidFill>
                  <a:prstClr val="black"/>
                </a:solidFill>
              </a:rPr>
              <a:t>Бухаркина</a:t>
            </a:r>
            <a:r>
              <a:rPr lang="ru-RU" sz="2900" dirty="0">
                <a:solidFill>
                  <a:prstClr val="black"/>
                </a:solidFill>
              </a:rPr>
              <a:t>, М. В. Моисеева; Под ред. Е. С. </a:t>
            </a:r>
            <a:r>
              <a:rPr lang="ru-RU" sz="2900" dirty="0" err="1">
                <a:solidFill>
                  <a:prstClr val="black"/>
                </a:solidFill>
              </a:rPr>
              <a:t>Полат</a:t>
            </a:r>
            <a:r>
              <a:rPr lang="ru-RU" sz="2900" dirty="0">
                <a:solidFill>
                  <a:prstClr val="black"/>
                </a:solidFill>
              </a:rPr>
              <a:t> // М.: Издательский центр «Академия», 2004. — 416 с</a:t>
            </a:r>
            <a:r>
              <a:rPr lang="ru-RU" sz="2900" dirty="0" smtClean="0">
                <a:solidFill>
                  <a:prstClr val="black"/>
                </a:solidFill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900" dirty="0">
                <a:solidFill>
                  <a:prstClr val="black"/>
                </a:solidFill>
              </a:rPr>
              <a:t>ТОП-10 самых значительных научных открытий XXI века URL: https://glavmedia.net/izobreteniya/326-samye-krupnye-otkrytiya-21-veka-top-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dirty="0" smtClean="0"/>
              <a:t>Турко </a:t>
            </a:r>
            <a:r>
              <a:rPr lang="ru-RU" sz="2900" dirty="0"/>
              <a:t>С. Навыки будущего: что нужно знать и уметь в XXI веке. </a:t>
            </a:r>
            <a:r>
              <a:rPr lang="ru-RU" sz="2900" dirty="0" smtClean="0"/>
              <a:t>– URL</a:t>
            </a:r>
            <a:r>
              <a:rPr lang="ru-RU" sz="2900" dirty="0"/>
              <a:t>: https://trends.rbc.ru/trends/education/5e728cbc9a79476476f6eb4e </a:t>
            </a:r>
            <a:endParaRPr lang="ru-RU" sz="29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900" dirty="0" err="1"/>
              <a:t>Delors</a:t>
            </a:r>
            <a:r>
              <a:rPr lang="en-US" sz="2900" dirty="0"/>
              <a:t> J. Learning: The Treasure Within, Report to UNESCO of the International Commission Pocket Edition. Paris: UNESCO. – 1998.  – 266 p. </a:t>
            </a:r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277354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-46761"/>
            <a:ext cx="5770952" cy="6877052"/>
          </a:xfrm>
        </p:spPr>
      </p:pic>
      <p:sp>
        <p:nvSpPr>
          <p:cNvPr id="5" name="TextBox 4"/>
          <p:cNvSpPr txBox="1"/>
          <p:nvPr/>
        </p:nvSpPr>
        <p:spPr>
          <a:xfrm>
            <a:off x="8343212" y="1621860"/>
            <a:ext cx="360182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Тенденция (</a:t>
            </a:r>
            <a:r>
              <a:rPr lang="en-US" sz="2800" b="1" dirty="0" smtClean="0">
                <a:solidFill>
                  <a:srgbClr val="0070C0"/>
                </a:solidFill>
              </a:rPr>
              <a:t>tendency</a:t>
            </a:r>
            <a:r>
              <a:rPr lang="ru-RU" sz="2800" b="1" dirty="0" smtClean="0">
                <a:solidFill>
                  <a:srgbClr val="0070C0"/>
                </a:solidFill>
              </a:rPr>
              <a:t>,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800" b="1" dirty="0">
                <a:solidFill>
                  <a:srgbClr val="0070C0"/>
                </a:solidFill>
              </a:rPr>
              <a:t>т</a:t>
            </a:r>
            <a:r>
              <a:rPr lang="en-US" sz="2800" b="1" dirty="0" smtClean="0">
                <a:solidFill>
                  <a:srgbClr val="0070C0"/>
                </a:solidFill>
              </a:rPr>
              <a:t>rend</a:t>
            </a:r>
            <a:r>
              <a:rPr lang="ru-RU" sz="2800" b="1" dirty="0" smtClean="0">
                <a:solidFill>
                  <a:srgbClr val="0070C0"/>
                </a:solidFill>
              </a:rPr>
              <a:t>) </a:t>
            </a:r>
            <a:endParaRPr lang="en-US" sz="2800" b="1" dirty="0">
              <a:solidFill>
                <a:srgbClr val="0070C0"/>
              </a:solidFill>
            </a:endParaRPr>
          </a:p>
          <a:p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800" b="1" dirty="0" smtClean="0">
                <a:solidFill>
                  <a:srgbClr val="0070C0"/>
                </a:solidFill>
              </a:rPr>
              <a:t>Тренд </a:t>
            </a:r>
            <a:r>
              <a:rPr lang="ru-RU" sz="2800" b="1" dirty="0">
                <a:solidFill>
                  <a:srgbClr val="0070C0"/>
                </a:solidFill>
              </a:rPr>
              <a:t>(</a:t>
            </a:r>
            <a:r>
              <a:rPr lang="en-US" sz="2800" b="1" dirty="0">
                <a:solidFill>
                  <a:srgbClr val="0070C0"/>
                </a:solidFill>
              </a:rPr>
              <a:t>trend</a:t>
            </a:r>
            <a:r>
              <a:rPr lang="ru-RU" sz="2800" b="1" dirty="0">
                <a:solidFill>
                  <a:srgbClr val="0070C0"/>
                </a:solidFill>
              </a:rPr>
              <a:t>)</a:t>
            </a:r>
          </a:p>
          <a:p>
            <a:endParaRPr lang="ru-RU" sz="2800" b="1" dirty="0">
              <a:solidFill>
                <a:srgbClr val="0070C0"/>
              </a:solidFill>
            </a:endParaRPr>
          </a:p>
          <a:p>
            <a:r>
              <a:rPr lang="ru-RU" sz="2800" b="1" dirty="0">
                <a:solidFill>
                  <a:srgbClr val="0070C0"/>
                </a:solidFill>
              </a:rPr>
              <a:t>Бренд (</a:t>
            </a:r>
            <a:r>
              <a:rPr lang="en-US" sz="2800" b="1" dirty="0">
                <a:solidFill>
                  <a:srgbClr val="0070C0"/>
                </a:solidFill>
              </a:rPr>
              <a:t>brand</a:t>
            </a:r>
            <a:r>
              <a:rPr lang="ru-RU" sz="2800" b="1" dirty="0">
                <a:solidFill>
                  <a:srgbClr val="0070C0"/>
                </a:solidFill>
              </a:rPr>
              <a:t>)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02" y="116632"/>
            <a:ext cx="650555" cy="43204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41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Тест самопроверки: </a:t>
            </a:r>
            <a:r>
              <a:rPr lang="ru-RU" sz="2200" b="1" dirty="0" smtClean="0"/>
              <a:t>3 балла – знаю, могу объяснить; 2 балла – знаю, но объяснить не могу; 1 балл – что-то слышал; 0 – впервые слышу.</a:t>
            </a:r>
            <a:endParaRPr lang="ru-RU" sz="22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472540"/>
            <a:ext cx="5835732" cy="52726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Тезаурус по теме: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Дистанционное образование (обучение)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Цифровой урок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Геймификация</a:t>
            </a:r>
            <a:r>
              <a:rPr lang="ru-RU" dirty="0" smtClean="0"/>
              <a:t> (образования)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Диджитализация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Перевёрнутый класс обучение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Порционное </a:t>
            </a:r>
            <a:r>
              <a:rPr lang="ru-RU" dirty="0" smtClean="0"/>
              <a:t>обучение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 </a:t>
            </a:r>
            <a:r>
              <a:rPr lang="ru-RU" dirty="0" err="1" smtClean="0"/>
              <a:t>Телеприсутствие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Оффлайн</a:t>
            </a:r>
            <a:r>
              <a:rPr lang="ru-RU" dirty="0" smtClean="0"/>
              <a:t> обучение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Школа-</a:t>
            </a:r>
            <a:r>
              <a:rPr lang="ru-RU" dirty="0" err="1" smtClean="0"/>
              <a:t>хаб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STEAM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81603" y="1873816"/>
            <a:ext cx="5181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Ваши результаты</a:t>
            </a:r>
          </a:p>
          <a:p>
            <a:pPr marL="0" indent="0">
              <a:buNone/>
            </a:pPr>
            <a:r>
              <a:rPr lang="ru-RU" dirty="0" smtClean="0"/>
              <a:t>30 – 27 – Отлично!</a:t>
            </a:r>
          </a:p>
          <a:p>
            <a:pPr marL="0" indent="0">
              <a:buNone/>
            </a:pPr>
            <a:r>
              <a:rPr lang="ru-RU" dirty="0" smtClean="0"/>
              <a:t>26 – 22 – Хорошо.</a:t>
            </a:r>
          </a:p>
          <a:p>
            <a:pPr marL="0" indent="0">
              <a:buNone/>
            </a:pPr>
            <a:r>
              <a:rPr lang="ru-RU" dirty="0" smtClean="0"/>
              <a:t>21-15 – Неплохо </a:t>
            </a:r>
          </a:p>
          <a:p>
            <a:pPr marL="0" indent="0">
              <a:buNone/>
            </a:pPr>
            <a:r>
              <a:rPr lang="ru-RU" dirty="0" smtClean="0"/>
              <a:t>14 и ниже - ???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489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6313" y="5085185"/>
            <a:ext cx="7772400" cy="68379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Благодарю за внимание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07969" y="5877272"/>
            <a:ext cx="3810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З.Б. </a:t>
            </a:r>
            <a:r>
              <a:rPr lang="ru-RU" b="1" dirty="0" err="1">
                <a:solidFill>
                  <a:srgbClr val="002060"/>
                </a:solidFill>
              </a:rPr>
              <a:t>Ефлова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к.п.н</a:t>
            </a:r>
            <a:r>
              <a:rPr lang="ru-RU" b="1" dirty="0">
                <a:solidFill>
                  <a:srgbClr val="002060"/>
                </a:solidFill>
              </a:rPr>
              <a:t>., ст. методист ЦРО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56" y="233452"/>
            <a:ext cx="650555" cy="432048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860" y="449476"/>
            <a:ext cx="513330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1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2675460"/>
              </p:ext>
            </p:extLst>
          </p:nvPr>
        </p:nvGraphicFramePr>
        <p:xfrm>
          <a:off x="838199" y="178130"/>
          <a:ext cx="10680865" cy="5998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602" y="116632"/>
            <a:ext cx="650555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21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6919" y="248272"/>
            <a:ext cx="9429008" cy="1656183"/>
          </a:xfrm>
        </p:spPr>
        <p:txBody>
          <a:bodyPr>
            <a:noAutofit/>
          </a:bodyPr>
          <a:lstStyle/>
          <a:p>
            <a:r>
              <a:rPr lang="ru-RU" sz="1800" dirty="0"/>
              <a:t/>
            </a:r>
            <a:br>
              <a:rPr lang="ru-RU" sz="1800" dirty="0"/>
            </a:br>
            <a:r>
              <a:rPr lang="ru-RU" sz="2800" b="1" dirty="0" err="1">
                <a:solidFill>
                  <a:srgbClr val="C00000"/>
                </a:solidFill>
              </a:rPr>
              <a:t>Делор</a:t>
            </a:r>
            <a:r>
              <a:rPr lang="ru-RU" sz="2800" b="1" dirty="0">
                <a:solidFill>
                  <a:srgbClr val="C00000"/>
                </a:solidFill>
              </a:rPr>
              <a:t> Жорж . Образование</a:t>
            </a:r>
            <a:r>
              <a:rPr lang="ru-RU" sz="2800" b="1" dirty="0">
                <a:solidFill>
                  <a:srgbClr val="C00000"/>
                </a:solidFill>
              </a:rPr>
              <a:t>: сокрытое </a:t>
            </a:r>
            <a:r>
              <a:rPr lang="ru-RU" sz="2800" b="1" dirty="0">
                <a:solidFill>
                  <a:srgbClr val="C00000"/>
                </a:solidFill>
              </a:rPr>
              <a:t>сокровище. </a:t>
            </a:r>
            <a:r>
              <a:rPr lang="ru-RU" sz="2800" b="1" dirty="0">
                <a:solidFill>
                  <a:srgbClr val="002060"/>
                </a:solidFill>
              </a:rPr>
              <a:t>Доклад ЮНЕСКО. – Париж, 1998.</a:t>
            </a: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en-US" sz="1800" dirty="0" err="1">
                <a:solidFill>
                  <a:srgbClr val="002060"/>
                </a:solidFill>
              </a:rPr>
              <a:t>Delors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>
                <a:solidFill>
                  <a:srgbClr val="002060"/>
                </a:solidFill>
              </a:rPr>
              <a:t>J. </a:t>
            </a:r>
            <a:r>
              <a:rPr lang="en-US" sz="1800" dirty="0">
                <a:solidFill>
                  <a:srgbClr val="002060"/>
                </a:solidFill>
              </a:rPr>
              <a:t>Learning</a:t>
            </a:r>
            <a:r>
              <a:rPr lang="en-US" sz="1800" dirty="0">
                <a:solidFill>
                  <a:srgbClr val="002060"/>
                </a:solidFill>
              </a:rPr>
              <a:t>: The Treasure Within, Report to UNESCO of the International Commission Pocket Edition. Paris: UNESCO</a:t>
            </a:r>
            <a:r>
              <a:rPr lang="en-US" sz="1800" dirty="0">
                <a:solidFill>
                  <a:srgbClr val="002060"/>
                </a:solidFill>
              </a:rPr>
              <a:t>. </a:t>
            </a:r>
            <a:r>
              <a:rPr lang="en-US" sz="1800" dirty="0">
                <a:solidFill>
                  <a:srgbClr val="002060"/>
                </a:solidFill>
              </a:rPr>
              <a:t>– 1998. 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>
                <a:solidFill>
                  <a:srgbClr val="002060"/>
                </a:solidFill>
              </a:rPr>
              <a:t>– 266 p. 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431" y="2038536"/>
            <a:ext cx="5400600" cy="4797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Ч</a:t>
            </a:r>
            <a:r>
              <a:rPr lang="ru-RU" sz="2400" b="1" dirty="0">
                <a:solidFill>
                  <a:srgbClr val="002060"/>
                </a:solidFill>
              </a:rPr>
              <a:t>еловеку </a:t>
            </a:r>
            <a:r>
              <a:rPr lang="ru-RU" sz="2400" b="1" dirty="0">
                <a:solidFill>
                  <a:srgbClr val="002060"/>
                </a:solidFill>
              </a:rPr>
              <a:t>предстоит научиться</a:t>
            </a:r>
            <a:r>
              <a:rPr lang="ru-RU" sz="2400" b="1" dirty="0"/>
              <a:t>: </a:t>
            </a:r>
          </a:p>
          <a:p>
            <a:r>
              <a:rPr lang="ru-RU" sz="2400" b="1" dirty="0"/>
              <a:t>познавать</a:t>
            </a:r>
            <a:r>
              <a:rPr lang="ru-RU" sz="2400" b="1" dirty="0"/>
              <a:t>, т.е. овладеть инструментарием, необходимым для понимания происходящего в мире;</a:t>
            </a:r>
          </a:p>
          <a:p>
            <a:r>
              <a:rPr lang="ru-RU" sz="2400" b="1" dirty="0"/>
              <a:t>действовать </a:t>
            </a:r>
            <a:r>
              <a:rPr lang="ru-RU" sz="2400" b="1" dirty="0"/>
              <a:t>таким образом, чтобы производить нужные изменения в среде своего обитания;</a:t>
            </a:r>
          </a:p>
          <a:p>
            <a:r>
              <a:rPr lang="ru-RU" sz="2400" b="1" dirty="0"/>
              <a:t>жить </a:t>
            </a:r>
            <a:r>
              <a:rPr lang="ru-RU" sz="2400" b="1" dirty="0"/>
              <a:t>в обществе, участвуя во всех видах человеческой деятельности, сотрудничая с другими;</a:t>
            </a:r>
          </a:p>
          <a:p>
            <a:r>
              <a:rPr lang="ru-RU" sz="2400" b="1" dirty="0"/>
              <a:t>научиться </a:t>
            </a:r>
            <a:r>
              <a:rPr lang="ru-RU" sz="2400" b="1" dirty="0"/>
              <a:t>просто </a:t>
            </a:r>
            <a:r>
              <a:rPr lang="ru-RU" sz="2400" b="1" dirty="0" smtClean="0"/>
              <a:t>жить</a:t>
            </a:r>
            <a:r>
              <a:rPr lang="ru-RU" sz="2400" b="1" dirty="0"/>
              <a:t>.</a:t>
            </a:r>
            <a:endParaRPr lang="ru-RU" sz="2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04112" y="2060848"/>
            <a:ext cx="3390528" cy="47525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</a:rPr>
              <a:t>Четыре </a:t>
            </a:r>
            <a:r>
              <a:rPr lang="ru-RU" sz="2400" b="1" dirty="0">
                <a:solidFill>
                  <a:srgbClr val="002060"/>
                </a:solidFill>
              </a:rPr>
              <a:t>типа </a:t>
            </a:r>
            <a:r>
              <a:rPr lang="ru-RU" sz="2400" b="1" dirty="0">
                <a:solidFill>
                  <a:srgbClr val="002060"/>
                </a:solidFill>
              </a:rPr>
              <a:t>обучения: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/>
              <a:t>«</a:t>
            </a:r>
            <a:r>
              <a:rPr lang="ru-RU" sz="2400" b="1" dirty="0"/>
              <a:t>научить </a:t>
            </a:r>
            <a:r>
              <a:rPr lang="ru-RU" sz="2400" b="1" dirty="0">
                <a:solidFill>
                  <a:srgbClr val="C00000"/>
                </a:solidFill>
              </a:rPr>
              <a:t>познавать</a:t>
            </a:r>
            <a:r>
              <a:rPr lang="ru-RU" sz="2400" b="1" dirty="0"/>
              <a:t>»;</a:t>
            </a:r>
          </a:p>
          <a:p>
            <a:endParaRPr lang="ru-RU" sz="2400" b="1" dirty="0"/>
          </a:p>
          <a:p>
            <a:r>
              <a:rPr lang="ru-RU" sz="2400" b="1" dirty="0"/>
              <a:t>«</a:t>
            </a:r>
            <a:r>
              <a:rPr lang="ru-RU" sz="2400" b="1" dirty="0"/>
              <a:t>научить </a:t>
            </a:r>
            <a:r>
              <a:rPr lang="ru-RU" sz="2400" b="1" dirty="0">
                <a:solidFill>
                  <a:srgbClr val="C00000"/>
                </a:solidFill>
              </a:rPr>
              <a:t>делать</a:t>
            </a:r>
            <a:r>
              <a:rPr lang="ru-RU" sz="2400" b="1" dirty="0"/>
              <a:t>»;</a:t>
            </a:r>
          </a:p>
          <a:p>
            <a:endParaRPr lang="ru-RU" sz="2400" b="1" dirty="0"/>
          </a:p>
          <a:p>
            <a:r>
              <a:rPr lang="ru-RU" sz="2400" b="1" dirty="0"/>
              <a:t>«</a:t>
            </a:r>
            <a:r>
              <a:rPr lang="ru-RU" sz="2400" b="1" dirty="0"/>
              <a:t>научить жить </a:t>
            </a:r>
            <a:r>
              <a:rPr lang="ru-RU" sz="2400" b="1" dirty="0">
                <a:solidFill>
                  <a:srgbClr val="C00000"/>
                </a:solidFill>
              </a:rPr>
              <a:t>вместе</a:t>
            </a:r>
            <a:r>
              <a:rPr lang="ru-RU" sz="2400" b="1" dirty="0"/>
              <a:t>, научить жить </a:t>
            </a:r>
            <a:r>
              <a:rPr lang="ru-RU" sz="2400" b="1" dirty="0">
                <a:solidFill>
                  <a:srgbClr val="C00000"/>
                </a:solidFill>
              </a:rPr>
              <a:t>с иными</a:t>
            </a:r>
            <a:r>
              <a:rPr lang="ru-RU" sz="2400" b="1" dirty="0"/>
              <a:t>»;</a:t>
            </a:r>
          </a:p>
          <a:p>
            <a:endParaRPr lang="ru-RU" sz="2400" b="1" dirty="0"/>
          </a:p>
          <a:p>
            <a:r>
              <a:rPr lang="ru-RU" sz="2400" b="1" dirty="0"/>
              <a:t>«</a:t>
            </a:r>
            <a:r>
              <a:rPr lang="ru-RU" sz="2400" b="1" dirty="0"/>
              <a:t>учиться </a:t>
            </a:r>
            <a:r>
              <a:rPr lang="ru-RU" sz="2400" b="1" dirty="0">
                <a:solidFill>
                  <a:srgbClr val="C00000"/>
                </a:solidFill>
              </a:rPr>
              <a:t>жить</a:t>
            </a:r>
            <a:r>
              <a:rPr lang="ru-RU" sz="2400" b="1" dirty="0"/>
              <a:t>».</a:t>
            </a:r>
            <a:endParaRPr lang="ru-RU" sz="2400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952" y="3461182"/>
            <a:ext cx="50641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952" y="4459285"/>
            <a:ext cx="50641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031" y="5656177"/>
            <a:ext cx="50641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80" y="248272"/>
            <a:ext cx="650555" cy="432048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280" y="2527413"/>
            <a:ext cx="50641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81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87688" y="274638"/>
            <a:ext cx="6923112" cy="114300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STEM</a:t>
            </a:r>
            <a:r>
              <a:rPr lang="ru-RU" sz="3200" b="1" dirty="0">
                <a:solidFill>
                  <a:srgbClr val="C00000"/>
                </a:solidFill>
              </a:rPr>
              <a:t> или</a:t>
            </a:r>
            <a:r>
              <a:rPr lang="en-US" sz="3200" b="1" dirty="0">
                <a:solidFill>
                  <a:srgbClr val="C00000"/>
                </a:solidFill>
              </a:rPr>
              <a:t> STEAM</a:t>
            </a:r>
            <a:r>
              <a:rPr lang="ru-RU" sz="3200" b="1" dirty="0">
                <a:solidFill>
                  <a:srgbClr val="C00000"/>
                </a:solidFill>
              </a:rPr>
              <a:t> - образование </a:t>
            </a:r>
            <a:r>
              <a:rPr lang="en-US" sz="3200" b="1" dirty="0">
                <a:solidFill>
                  <a:srgbClr val="C00000"/>
                </a:solidFill>
              </a:rPr>
              <a:t>(Science, Technique, Engineering</a:t>
            </a:r>
            <a:r>
              <a:rPr lang="ru-RU" sz="3200" b="1" dirty="0">
                <a:solidFill>
                  <a:srgbClr val="C00000"/>
                </a:solidFill>
              </a:rPr>
              <a:t>, </a:t>
            </a:r>
            <a:r>
              <a:rPr lang="en-US" sz="3200" b="1" dirty="0">
                <a:solidFill>
                  <a:srgbClr val="C00000"/>
                </a:solidFill>
              </a:rPr>
              <a:t>Art and Math)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62" y="2132856"/>
            <a:ext cx="4038600" cy="3424732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213268" y="1484784"/>
            <a:ext cx="6115792" cy="51845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STEAM </a:t>
            </a:r>
            <a:r>
              <a:rPr lang="ru-RU" b="1" dirty="0">
                <a:solidFill>
                  <a:srgbClr val="002060"/>
                </a:solidFill>
              </a:rPr>
              <a:t>подход:</a:t>
            </a:r>
          </a:p>
          <a:p>
            <a:r>
              <a:rPr lang="ru-RU" dirty="0"/>
              <a:t>образование, которое не преподает отдельные предметы, а позволяет усваивать их в связке друг с другом в рамках выполнения комплексных учебных проектов </a:t>
            </a:r>
            <a:r>
              <a:rPr lang="ru-RU" dirty="0" smtClean="0"/>
              <a:t>учит </a:t>
            </a:r>
            <a:r>
              <a:rPr lang="ru-RU" dirty="0"/>
              <a:t>комбинировать приобретенные знания с реальными </a:t>
            </a:r>
            <a:r>
              <a:rPr lang="ru-RU" dirty="0" smtClean="0"/>
              <a:t>навыками;</a:t>
            </a:r>
          </a:p>
          <a:p>
            <a:r>
              <a:rPr lang="ru-RU" dirty="0" smtClean="0"/>
              <a:t>в </a:t>
            </a:r>
            <a:r>
              <a:rPr lang="ru-RU" dirty="0"/>
              <a:t>образовательной среде  STEAM </a:t>
            </a:r>
            <a:r>
              <a:rPr lang="ru-RU" dirty="0" smtClean="0"/>
              <a:t>обучающиеся </a:t>
            </a:r>
            <a:r>
              <a:rPr lang="ru-RU" dirty="0"/>
              <a:t>получают знания и сразу же учатся их </a:t>
            </a:r>
            <a:r>
              <a:rPr lang="ru-RU" dirty="0" smtClean="0"/>
              <a:t>использовать;</a:t>
            </a:r>
          </a:p>
          <a:p>
            <a:r>
              <a:rPr lang="ru-RU" dirty="0" smtClean="0"/>
              <a:t>обучение </a:t>
            </a:r>
            <a:r>
              <a:rPr lang="ru-RU" dirty="0"/>
              <a:t>в STEM/STEAM классе — это всегда попытка решить какую-то реальную проблему.  </a:t>
            </a:r>
            <a:r>
              <a:rPr lang="ru-RU" dirty="0" smtClean="0"/>
              <a:t>Обучающиеся </a:t>
            </a:r>
            <a:r>
              <a:rPr lang="ru-RU" dirty="0"/>
              <a:t>работают в командах, исследуют, ставят эксперименты, придумывают конструкции, продвигают свои продукты в </a:t>
            </a:r>
            <a:r>
              <a:rPr lang="ru-RU" dirty="0" err="1"/>
              <a:t>соцсетях</a:t>
            </a:r>
            <a:r>
              <a:rPr lang="ru-RU" dirty="0"/>
              <a:t>, создают сайты и мультфильмы…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STEAM подход </a:t>
            </a:r>
            <a:r>
              <a:rPr lang="ru-RU" dirty="0">
                <a:solidFill>
                  <a:srgbClr val="002060"/>
                </a:solidFill>
              </a:rPr>
              <a:t>– это не только метод обучения, но и способ мышления.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85" y="274638"/>
            <a:ext cx="650555" cy="432048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28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Персонализация.</a:t>
            </a:r>
            <a:r>
              <a:rPr lang="ru-RU" sz="3200" b="1" dirty="0"/>
              <a:t> Индивидуальные </a:t>
            </a:r>
            <a:r>
              <a:rPr lang="ru-RU" sz="3200" b="1" dirty="0"/>
              <a:t>траектории развития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1" y="1628800"/>
            <a:ext cx="7199095" cy="47525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22" y="216767"/>
            <a:ext cx="650555" cy="432048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89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9616" y="274638"/>
            <a:ext cx="7571184" cy="1786210"/>
          </a:xfrm>
        </p:spPr>
        <p:txBody>
          <a:bodyPr>
            <a:normAutofit fontScale="90000"/>
          </a:bodyPr>
          <a:lstStyle/>
          <a:p>
            <a:r>
              <a:rPr lang="ru-RU" sz="3600" b="1" dirty="0" err="1" smtClean="0">
                <a:solidFill>
                  <a:srgbClr val="C00000"/>
                </a:solidFill>
              </a:rPr>
              <a:t>Диджитализация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dirty="0" smtClean="0"/>
              <a:t>– </a:t>
            </a:r>
            <a:r>
              <a:rPr lang="ru-RU" sz="3600" dirty="0"/>
              <a:t>перевод </a:t>
            </a:r>
            <a:r>
              <a:rPr lang="ru-RU" sz="3600" dirty="0"/>
              <a:t>всех видов информации (текстовой, аудиовизуальной) в цифровую форму</a:t>
            </a:r>
            <a:r>
              <a:rPr lang="ru-RU" sz="3600" dirty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5" y="2132857"/>
            <a:ext cx="7344827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56" y="58614"/>
            <a:ext cx="650555" cy="432048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37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10 </a:t>
            </a:r>
            <a:r>
              <a:rPr lang="ru-RU" sz="3200" b="1" dirty="0">
                <a:solidFill>
                  <a:srgbClr val="C00000"/>
                </a:solidFill>
              </a:rPr>
              <a:t>трендов от </a:t>
            </a:r>
            <a:r>
              <a:rPr lang="en-US" sz="3200" b="1" dirty="0">
                <a:solidFill>
                  <a:srgbClr val="C00000"/>
                </a:solidFill>
              </a:rPr>
              <a:t>NMC Horizon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2700" dirty="0">
                <a:solidFill>
                  <a:srgbClr val="002060"/>
                </a:solidFill>
              </a:rPr>
              <a:t>(перевод Центра </a:t>
            </a:r>
            <a:r>
              <a:rPr lang="ru-RU" sz="2700" dirty="0">
                <a:solidFill>
                  <a:srgbClr val="002060"/>
                </a:solidFill>
              </a:rPr>
              <a:t>образовательных разработок бизнес-школы </a:t>
            </a:r>
            <a:r>
              <a:rPr lang="ru-RU" sz="2700" dirty="0">
                <a:solidFill>
                  <a:srgbClr val="002060"/>
                </a:solidFill>
              </a:rPr>
              <a:t>СКОЛКОВО)</a:t>
            </a:r>
            <a:endParaRPr lang="ru-RU" sz="27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8784" y="1340768"/>
            <a:ext cx="8952016" cy="54006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Культурная </a:t>
            </a:r>
            <a:r>
              <a:rPr lang="ru-RU" b="1" dirty="0" smtClean="0"/>
              <a:t>трансформация педагогов </a:t>
            </a:r>
            <a:r>
              <a:rPr lang="ru-RU" dirty="0" smtClean="0"/>
              <a:t>через внедрение </a:t>
            </a:r>
            <a:r>
              <a:rPr lang="ru-RU" dirty="0"/>
              <a:t>прогрессивных </a:t>
            </a:r>
            <a:r>
              <a:rPr lang="ru-RU" dirty="0" smtClean="0"/>
              <a:t>методов обучения.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Обучение </a:t>
            </a:r>
            <a:r>
              <a:rPr lang="ru-RU" dirty="0" smtClean="0"/>
              <a:t>реальным </a:t>
            </a:r>
            <a:r>
              <a:rPr lang="ru-RU" b="1" dirty="0"/>
              <a:t>практическим </a:t>
            </a:r>
            <a:r>
              <a:rPr lang="ru-RU" b="1" dirty="0" smtClean="0"/>
              <a:t>навыкам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Сотрудничество</a:t>
            </a:r>
            <a:r>
              <a:rPr lang="ru-RU" dirty="0" smtClean="0"/>
              <a:t> науки и образования, в </a:t>
            </a:r>
            <a:r>
              <a:rPr lang="ru-RU" dirty="0" err="1" smtClean="0"/>
              <a:t>т.ч</a:t>
            </a:r>
            <a:r>
              <a:rPr lang="ru-RU" dirty="0" smtClean="0"/>
              <a:t>. учреждениями.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Распространение </a:t>
            </a:r>
            <a:r>
              <a:rPr lang="ru-RU" dirty="0"/>
              <a:t>технологий и материалов для </a:t>
            </a:r>
            <a:r>
              <a:rPr lang="ru-RU" b="1" dirty="0" smtClean="0"/>
              <a:t>онлайн-обучения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Оценка </a:t>
            </a:r>
            <a:r>
              <a:rPr lang="ru-RU" dirty="0"/>
              <a:t>навыков на </a:t>
            </a:r>
            <a:r>
              <a:rPr lang="ru-RU" b="1" dirty="0"/>
              <a:t>индивидуальном </a:t>
            </a:r>
            <a:r>
              <a:rPr lang="ru-RU" dirty="0" smtClean="0"/>
              <a:t>уровне.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Владение </a:t>
            </a:r>
            <a:r>
              <a:rPr lang="ru-RU" b="1" dirty="0" smtClean="0"/>
              <a:t>стратегиями поведения </a:t>
            </a:r>
            <a:r>
              <a:rPr lang="ru-RU" dirty="0"/>
              <a:t>в цифровом </a:t>
            </a:r>
            <a:r>
              <a:rPr lang="ru-RU" dirty="0" smtClean="0"/>
              <a:t>мире.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Онлайн-обучение, мобильное </a:t>
            </a:r>
            <a:r>
              <a:rPr lang="ru-RU" b="1" dirty="0"/>
              <a:t>и </a:t>
            </a:r>
            <a:r>
              <a:rPr lang="ru-RU" b="1" dirty="0" smtClean="0"/>
              <a:t>смешанное обучение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Образовательные </a:t>
            </a:r>
            <a:r>
              <a:rPr lang="ru-RU" b="1" dirty="0" smtClean="0"/>
              <a:t>экосистемы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Высшее </a:t>
            </a:r>
            <a:r>
              <a:rPr lang="ru-RU" dirty="0"/>
              <a:t>образование </a:t>
            </a:r>
            <a:r>
              <a:rPr lang="ru-RU" dirty="0" smtClean="0"/>
              <a:t>—среда </a:t>
            </a:r>
            <a:r>
              <a:rPr lang="ru-RU" dirty="0"/>
              <a:t>для разработки </a:t>
            </a:r>
            <a:r>
              <a:rPr lang="ru-RU" b="1" dirty="0" smtClean="0"/>
              <a:t>интуитивных компьютеров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Непрерывное </a:t>
            </a:r>
            <a:r>
              <a:rPr lang="ru-RU" b="1" dirty="0" smtClean="0"/>
              <a:t>обучение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03" y="274638"/>
            <a:ext cx="650555" cy="432048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03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3109</Words>
  <Application>Microsoft Office PowerPoint</Application>
  <PresentationFormat>Широкоэкранный</PresentationFormat>
  <Paragraphs>263</Paragraphs>
  <Slides>31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31</vt:i4>
      </vt:variant>
    </vt:vector>
  </HeadingPairs>
  <TitlesOfParts>
    <vt:vector size="50" baseType="lpstr">
      <vt:lpstr>Arial</vt:lpstr>
      <vt:lpstr>Calibri</vt:lpstr>
      <vt:lpstr>Calibri Light</vt:lpstr>
      <vt:lpstr>Tahoma</vt:lpstr>
      <vt:lpstr>Times New Roman</vt:lpstr>
      <vt:lpstr>Trebuchet MS</vt:lpstr>
      <vt:lpstr>Тема Office</vt:lpstr>
      <vt:lpstr>1_Тема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2_Тема Office</vt:lpstr>
      <vt:lpstr>12_Тема Office</vt:lpstr>
      <vt:lpstr>Тренды дистанционного образования</vt:lpstr>
      <vt:lpstr>План:</vt:lpstr>
      <vt:lpstr>Презентация PowerPoint</vt:lpstr>
      <vt:lpstr>Презентация PowerPoint</vt:lpstr>
      <vt:lpstr> Делор Жорж . Образование: сокрытое сокровище. Доклад ЮНЕСКО. – Париж, 1998. Delors J. Learning: The Treasure Within, Report to UNESCO of the International Commission Pocket Edition. Paris: UNESCO. – 1998.  – 266 p. </vt:lpstr>
      <vt:lpstr>STEM или STEAM - образование (Science, Technique, Engineering, Art and Math)</vt:lpstr>
      <vt:lpstr>Персонализация. Индивидуальные траектории развития</vt:lpstr>
      <vt:lpstr>Диджитализация – перевод всех видов информации (текстовой, аудиовизуальной) в цифровую форму.</vt:lpstr>
      <vt:lpstr>10 трендов от NMC Horizon (перевод Центра образовательных разработок бизнес-школы СКОЛКОВО)</vt:lpstr>
      <vt:lpstr>Переворот средней общеобразовательной школы  во всемирном масштабе </vt:lpstr>
      <vt:lpstr>Интеграция ИКТ в образование. Направления использования:  (по О.Н. Мачехиной) </vt:lpstr>
      <vt:lpstr>6 трендов от ISTE. Выставка 2019г. </vt:lpstr>
      <vt:lpstr>Презентация PowerPoint</vt:lpstr>
      <vt:lpstr>Мобильное обучение</vt:lpstr>
      <vt:lpstr>Тенденции развития среднего общего образования  (по О.Н. Мачехиной) </vt:lpstr>
      <vt:lpstr>Дистанционное обучение</vt:lpstr>
      <vt:lpstr>Презентация PowerPoint</vt:lpstr>
      <vt:lpstr>Презентация PowerPoint</vt:lpstr>
      <vt:lpstr>Формы дистанционного обучения</vt:lpstr>
      <vt:lpstr>Тезаурус дистанционного образования</vt:lpstr>
      <vt:lpstr>Тезаурус дистанционного образования</vt:lpstr>
      <vt:lpstr>Тезаурус дистанционного образования</vt:lpstr>
      <vt:lpstr>Тезаурус дистанционного образования</vt:lpstr>
      <vt:lpstr>Микрообучение (англ. microlearning) = Порционное обучение </vt:lpstr>
      <vt:lpstr>Традиционное обучение  и микрообучение</vt:lpstr>
      <vt:lpstr>Геймификация образования = Игрофикация</vt:lpstr>
      <vt:lpstr>Образ педагога будущего </vt:lpstr>
      <vt:lpstr>Презентация PowerPoint</vt:lpstr>
      <vt:lpstr>Литература Источники</vt:lpstr>
      <vt:lpstr>Тест самопроверки: 3 балла – знаю, могу объяснить; 2 балла – знаю, но объяснить не могу; 1 балл – что-то слышал; 0 – впервые слышу.</vt:lpstr>
      <vt:lpstr>Благодарю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Тренды дистанционного образования</dc:title>
  <dc:creator>Зинаида</dc:creator>
  <cp:lastModifiedBy>Зинаида</cp:lastModifiedBy>
  <cp:revision>33</cp:revision>
  <cp:lastPrinted>2021-03-02T11:15:08Z</cp:lastPrinted>
  <dcterms:created xsi:type="dcterms:W3CDTF">2021-02-04T17:49:07Z</dcterms:created>
  <dcterms:modified xsi:type="dcterms:W3CDTF">2021-03-02T11:17:01Z</dcterms:modified>
</cp:coreProperties>
</file>